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0" r:id="rId2"/>
    <p:sldMasterId id="2147483684" r:id="rId3"/>
  </p:sldMasterIdLst>
  <p:notesMasterIdLst>
    <p:notesMasterId r:id="rId51"/>
  </p:notesMasterIdLst>
  <p:sldIdLst>
    <p:sldId id="256" r:id="rId4"/>
    <p:sldId id="287" r:id="rId5"/>
    <p:sldId id="262" r:id="rId6"/>
    <p:sldId id="257" r:id="rId7"/>
    <p:sldId id="288" r:id="rId8"/>
    <p:sldId id="333" r:id="rId9"/>
    <p:sldId id="335" r:id="rId10"/>
    <p:sldId id="332" r:id="rId11"/>
    <p:sldId id="291" r:id="rId12"/>
    <p:sldId id="292" r:id="rId13"/>
    <p:sldId id="294" r:id="rId14"/>
    <p:sldId id="296" r:id="rId15"/>
    <p:sldId id="297" r:id="rId16"/>
    <p:sldId id="298" r:id="rId17"/>
    <p:sldId id="303" r:id="rId18"/>
    <p:sldId id="299" r:id="rId19"/>
    <p:sldId id="259" r:id="rId20"/>
    <p:sldId id="301" r:id="rId21"/>
    <p:sldId id="260" r:id="rId22"/>
    <p:sldId id="263" r:id="rId23"/>
    <p:sldId id="300" r:id="rId24"/>
    <p:sldId id="337" r:id="rId25"/>
    <p:sldId id="304" r:id="rId26"/>
    <p:sldId id="306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7" r:id="rId35"/>
    <p:sldId id="318" r:id="rId36"/>
    <p:sldId id="320" r:id="rId37"/>
    <p:sldId id="338" r:id="rId38"/>
    <p:sldId id="339" r:id="rId39"/>
    <p:sldId id="321" r:id="rId40"/>
    <p:sldId id="322" r:id="rId41"/>
    <p:sldId id="323" r:id="rId42"/>
    <p:sldId id="324" r:id="rId43"/>
    <p:sldId id="325" r:id="rId44"/>
    <p:sldId id="326" r:id="rId45"/>
    <p:sldId id="327" r:id="rId46"/>
    <p:sldId id="328" r:id="rId47"/>
    <p:sldId id="329" r:id="rId48"/>
    <p:sldId id="330" r:id="rId49"/>
    <p:sldId id="336" r:id="rId50"/>
  </p:sldIdLst>
  <p:sldSz cx="9144000" cy="5143500" type="screen16x9"/>
  <p:notesSz cx="6858000" cy="9144000"/>
  <p:embeddedFontLst>
    <p:embeddedFont>
      <p:font typeface=".VnTeknical" panose="020B7200000000000000" pitchFamily="34" charset="0"/>
      <p:regular r:id="rId52"/>
    </p:embeddedFont>
    <p:embeddedFont>
      <p:font typeface="Georgia" panose="02040502050405020303" pitchFamily="18" charset="0"/>
      <p:regular r:id="rId53"/>
      <p:bold r:id="rId54"/>
      <p:italic r:id="rId55"/>
      <p:boldItalic r:id="rId56"/>
    </p:embeddedFont>
    <p:embeddedFont>
      <p:font typeface="Muli" panose="020B0604020202020204" charset="0"/>
      <p:regular r:id="rId57"/>
      <p:bold r:id="rId58"/>
      <p:italic r:id="rId59"/>
      <p:boldItalic r:id="rId60"/>
    </p:embeddedFont>
    <p:embeddedFont>
      <p:font typeface="Calibri Light" panose="020F0302020204030204" pitchFamily="34" charset="0"/>
      <p:regular r:id="rId61"/>
      <p:italic r:id="rId62"/>
    </p:embeddedFont>
    <p:embeddedFont>
      <p:font typeface="Palatino Linotype" panose="02040502050505030304" pitchFamily="18" charset="0"/>
      <p:regular r:id="rId63"/>
      <p:bold r:id="rId64"/>
      <p:italic r:id="rId65"/>
      <p:boldItalic r:id="rId66"/>
    </p:embeddedFont>
    <p:embeddedFont>
      <p:font typeface="Yu Mincho" panose="02020400000000000000" pitchFamily="18" charset="-128"/>
      <p:regular r:id="rId67"/>
    </p:embeddedFont>
    <p:embeddedFont>
      <p:font typeface="Verdana" panose="020B0604030504040204" pitchFamily="34" charset="0"/>
      <p:regular r:id="rId68"/>
      <p:bold r:id="rId69"/>
      <p:italic r:id="rId70"/>
      <p:boldItalic r:id="rId71"/>
    </p:embeddedFont>
    <p:embeddedFont>
      <p:font typeface="ＭＳ Ｐゴシック" panose="020B0600070205080204" pitchFamily="34" charset="-128"/>
      <p:regular r:id="rId72"/>
    </p:embeddedFont>
    <p:embeddedFont>
      <p:font typeface="SimSun" panose="02010600030101010101" pitchFamily="2" charset="-122"/>
      <p:regular r:id="rId73"/>
    </p:embeddedFont>
    <p:embeddedFont>
      <p:font typeface="Montserrat" panose="020B0604020202020204" charset="0"/>
      <p:regular r:id="rId74"/>
      <p:bold r:id="rId75"/>
    </p:embeddedFont>
    <p:embeddedFont>
      <p:font typeface="Calibri" panose="020F0502020204030204" pitchFamily="34" charset="0"/>
      <p:regular r:id="rId76"/>
      <p:bold r:id="rId77"/>
      <p:italic r:id="rId78"/>
      <p:boldItalic r:id="rId79"/>
    </p:embeddedFont>
    <p:embeddedFont>
      <p:font typeface="Source Sans Pro" panose="020B0604020202020204" charset="0"/>
      <p:regular r:id="rId80"/>
      <p:bold r:id="rId81"/>
      <p:italic r:id="rId82"/>
      <p:boldItalic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B0E8"/>
    <a:srgbClr val="3EC1F9"/>
    <a:srgbClr val="44C7FF"/>
    <a:srgbClr val="12B8FC"/>
    <a:srgbClr val="35B8F0"/>
    <a:srgbClr val="00BEF2"/>
    <a:srgbClr val="33B6EE"/>
    <a:srgbClr val="FF436B"/>
    <a:srgbClr val="EF23E5"/>
    <a:srgbClr val="7C71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2A1567F-201F-4A9A-AFD1-383AF7569536}">
  <a:tblStyle styleId="{F2A1567F-201F-4A9A-AFD1-383AF7569536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7" autoAdjust="0"/>
    <p:restoredTop sz="94660"/>
  </p:normalViewPr>
  <p:slideViewPr>
    <p:cSldViewPr snapToGrid="0">
      <p:cViewPr>
        <p:scale>
          <a:sx n="100" d="100"/>
          <a:sy n="100" d="100"/>
        </p:scale>
        <p:origin x="480" y="-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84" Type="http://schemas.openxmlformats.org/officeDocument/2006/relationships/presProps" Target="pres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74" Type="http://schemas.openxmlformats.org/officeDocument/2006/relationships/font" Target="fonts/font23.fntdata"/><Relationship Id="rId79" Type="http://schemas.openxmlformats.org/officeDocument/2006/relationships/font" Target="fonts/font28.fntdata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77" Type="http://schemas.openxmlformats.org/officeDocument/2006/relationships/font" Target="fonts/font26.fntdata"/><Relationship Id="rId8" Type="http://schemas.openxmlformats.org/officeDocument/2006/relationships/slide" Target="slides/slide5.xml"/><Relationship Id="rId51" Type="http://schemas.openxmlformats.org/officeDocument/2006/relationships/notesMaster" Target="notesMasters/notesMaster1.xml"/><Relationship Id="rId72" Type="http://schemas.openxmlformats.org/officeDocument/2006/relationships/font" Target="fonts/font21.fntdata"/><Relationship Id="rId80" Type="http://schemas.openxmlformats.org/officeDocument/2006/relationships/font" Target="fonts/font29.fntdata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font" Target="fonts/font24.fntdata"/><Relationship Id="rId83" Type="http://schemas.openxmlformats.org/officeDocument/2006/relationships/font" Target="fonts/font3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6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font" Target="fonts/font22.fntdata"/><Relationship Id="rId78" Type="http://schemas.openxmlformats.org/officeDocument/2006/relationships/font" Target="fonts/font27.fntdata"/><Relationship Id="rId81" Type="http://schemas.openxmlformats.org/officeDocument/2006/relationships/font" Target="fonts/font30.fntdata"/><Relationship Id="rId86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font" Target="fonts/font4.fntdata"/><Relationship Id="rId76" Type="http://schemas.openxmlformats.org/officeDocument/2006/relationships/font" Target="fonts/font25.fntdata"/><Relationship Id="rId7" Type="http://schemas.openxmlformats.org/officeDocument/2006/relationships/slide" Target="slides/slide4.xml"/><Relationship Id="rId71" Type="http://schemas.openxmlformats.org/officeDocument/2006/relationships/font" Target="fonts/font20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font" Target="fonts/font15.fntdata"/><Relationship Id="rId87" Type="http://schemas.openxmlformats.org/officeDocument/2006/relationships/tableStyles" Target="tableStyles.xml"/><Relationship Id="rId61" Type="http://schemas.openxmlformats.org/officeDocument/2006/relationships/font" Target="fonts/font10.fntdata"/><Relationship Id="rId82" Type="http://schemas.openxmlformats.org/officeDocument/2006/relationships/font" Target="fonts/font3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147134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6359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66039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972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7045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859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58452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4198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70812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000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7805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047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76140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8341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7133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2729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00616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35721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2860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7571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82601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6094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033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04519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1324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5177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22239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15668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46984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3174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57979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71492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5031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03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520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074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3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75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0161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377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2748000" y="747750"/>
            <a:ext cx="3647999" cy="3647999"/>
          </a:xfrm>
          <a:prstGeom prst="ellipse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7999" cy="3647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 rot="10800000" flipH="1">
            <a:off x="-25" y="1289850"/>
            <a:ext cx="9144000" cy="38568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64" name="Shape 64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00BEF2"/>
                </a:solidFill>
              </a:rPr>
              <a:pPr/>
              <a:t>‹#›</a:t>
            </a:fld>
            <a:endParaRPr lang="en">
              <a:solidFill>
                <a:srgbClr val="00BE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546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25" y="0"/>
            <a:ext cx="9144000" cy="25716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1" name="Shape 11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139200" y="645550"/>
            <a:ext cx="6865800" cy="192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36462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-25" y="0"/>
            <a:ext cx="9144000" cy="25716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5" name="Shape 15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1154400" y="2726350"/>
            <a:ext cx="6835200" cy="1159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1pPr>
            <a:lvl2pPr lvl="1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2pPr>
            <a:lvl3pPr lvl="2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3pPr>
            <a:lvl4pPr lvl="3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4pPr>
            <a:lvl5pPr lvl="4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5pPr>
            <a:lvl6pPr lvl="5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6pPr>
            <a:lvl7pPr lvl="6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7pPr>
            <a:lvl8pPr lvl="7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8pPr>
            <a:lvl9pPr lvl="8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154400" y="3221050"/>
            <a:ext cx="68352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1pPr>
            <a:lvl2pPr lvl="1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2pPr>
            <a:lvl3pPr lvl="2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3pPr>
            <a:lvl4pPr lvl="3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4pPr>
            <a:lvl5pPr lvl="4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5pPr>
            <a:lvl6pPr lvl="5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6pPr>
            <a:lvl7pPr lvl="6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7pPr>
            <a:lvl8pPr lvl="7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8pPr>
            <a:lvl9pPr lvl="8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830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-25" y="1320125"/>
            <a:ext cx="9144000" cy="3823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0" name="Shape 20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1602475" y="1320125"/>
            <a:ext cx="5939100" cy="3175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/>
          <p:nvPr/>
        </p:nvSpPr>
        <p:spPr>
          <a:xfrm>
            <a:off x="3593400" y="46897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9600">
                <a:solidFill>
                  <a:srgbClr val="25516C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626046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6" name="Shape 26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70440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32" name="Shape 32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1010200" y="1443000"/>
            <a:ext cx="3461400" cy="276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4680124" y="1443000"/>
            <a:ext cx="3461400" cy="276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85619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39" name="Shape 39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1010200" y="1458421"/>
            <a:ext cx="2298600" cy="285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3426549" y="1458421"/>
            <a:ext cx="2298600" cy="285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3"/>
          </p:nvPr>
        </p:nvSpPr>
        <p:spPr>
          <a:xfrm>
            <a:off x="5842899" y="1458421"/>
            <a:ext cx="2298600" cy="285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207231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47" name="Shape 47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861596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background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hape 51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7706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-25" y="3825189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55" name="Shape 55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782250" y="3825200"/>
            <a:ext cx="7609200" cy="671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360"/>
              </a:spcBef>
              <a:buClr>
                <a:srgbClr val="FFFFFF"/>
              </a:buClr>
              <a:buSzPct val="100000"/>
              <a:buNone/>
              <a:defRPr sz="1400">
                <a:solidFill>
                  <a:srgbClr val="FFFFFF"/>
                </a:solidFill>
              </a:defRPr>
            </a:lvl1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7842625" y="648725"/>
            <a:ext cx="548700" cy="414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00BEF2"/>
                </a:solidFill>
              </a:rPr>
              <a:pPr/>
              <a:t>‹#›</a:t>
            </a:fld>
            <a:endParaRPr lang="en">
              <a:solidFill>
                <a:srgbClr val="00BE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223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/>
          <p:nvPr/>
        </p:nvSpPr>
        <p:spPr>
          <a:xfrm>
            <a:off x="2525575" y="525325"/>
            <a:ext cx="4092900" cy="4092900"/>
          </a:xfrm>
          <a:prstGeom prst="diamond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ubTitle" idx="1"/>
          </p:nvPr>
        </p:nvSpPr>
        <p:spPr>
          <a:xfrm>
            <a:off x="3009350" y="2573875"/>
            <a:ext cx="3086700" cy="204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048000" y="529375"/>
            <a:ext cx="3048000" cy="204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60" name="Shape 60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931781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 rot="10800000" flipH="1">
            <a:off x="-25" y="1289850"/>
            <a:ext cx="9144000" cy="38568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64" name="Shape 64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00BEF2"/>
                </a:solidFill>
              </a:rPr>
              <a:pPr/>
              <a:t>‹#›</a:t>
            </a:fld>
            <a:endParaRPr lang="en">
              <a:solidFill>
                <a:srgbClr val="00BE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1811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3285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10287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04168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957855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16080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83511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297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5083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150" y="1790100"/>
            <a:ext cx="9144000" cy="15632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964225" y="2161800"/>
            <a:ext cx="5215499" cy="81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290828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60962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34141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7999" cy="3647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694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half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4572000" y="0"/>
            <a:ext cx="45720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5128375" y="302375"/>
            <a:ext cx="3493199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5128481" y="1509475"/>
            <a:ext cx="3493199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2"/>
          </p:nvPr>
        </p:nvSpPr>
        <p:spPr>
          <a:xfrm>
            <a:off x="5840728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2902775" y="1538525"/>
            <a:ext cx="1914900" cy="338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2"/>
          </p:nvPr>
        </p:nvSpPr>
        <p:spPr>
          <a:xfrm>
            <a:off x="4915914" y="1538525"/>
            <a:ext cx="1914900" cy="3386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3"/>
          </p:nvPr>
        </p:nvSpPr>
        <p:spPr>
          <a:xfrm>
            <a:off x="6929053" y="1538525"/>
            <a:ext cx="1914900" cy="338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1190100" y="4470400"/>
            <a:ext cx="6763800" cy="6731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1190100" y="4470500"/>
            <a:ext cx="6763800" cy="67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36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rgbClr val="FFFF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6" r:id="rId8"/>
    <p:sldLayoutId id="2147483667" r:id="rId9"/>
    <p:sldLayoutId id="2147483683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00BEF2"/>
              </a:buClr>
              <a:buSzPct val="100000"/>
              <a:buFont typeface="Source Sans Pro"/>
              <a:buChar char="»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480"/>
              </a:spcBef>
              <a:buClr>
                <a:srgbClr val="00BEF2"/>
              </a:buClr>
              <a:buSzPct val="100000"/>
              <a:buFont typeface="Source Sans Pro"/>
              <a:buChar char="»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480"/>
              </a:spcBef>
              <a:buClr>
                <a:srgbClr val="00BEF2"/>
              </a:buClr>
              <a:buSzPct val="100000"/>
              <a:buFont typeface="Source Sans Pro"/>
              <a:buChar char="»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algn="r"/>
            <a:fld id="{00000000-1234-1234-1234-123412341234}" type="slidenum"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pPr algn="r"/>
              <a:t>‹#›</a:t>
            </a:fld>
            <a:endParaRPr lang="en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7961733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30783-286F-4CE4-B287-9A69586C3B8C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28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2.jpg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gif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1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3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10" Type="http://schemas.openxmlformats.org/officeDocument/2006/relationships/image" Target="../media/image21.png"/><Relationship Id="rId4" Type="http://schemas.openxmlformats.org/officeDocument/2006/relationships/image" Target="../media/image15.jpg"/><Relationship Id="rId9" Type="http://schemas.openxmlformats.org/officeDocument/2006/relationships/image" Target="../media/image20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000"/>
                    </a14:imgEffect>
                    <a14:imgEffect>
                      <a14:brightnessContrast bright="-10000" contrast="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1881397" y="3669503"/>
            <a:ext cx="5324632" cy="131733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5400" b="1" dirty="0" smtClean="0">
                <a:effectLst>
                  <a:outerShdw blurRad="50800" dist="50800" dir="2700000" algn="tl">
                    <a:schemeClr val="bg1">
                      <a:alpha val="37000"/>
                    </a:schemeClr>
                  </a:outerShdw>
                </a:effectLst>
              </a:rPr>
              <a:t>HOTEL WEBSITE</a:t>
            </a:r>
            <a:endParaRPr lang="en" sz="5400" b="1" dirty="0">
              <a:effectLst>
                <a:outerShdw blurRad="50800" dist="50800" dir="2700000" algn="tl">
                  <a:schemeClr val="bg1">
                    <a:alpha val="37000"/>
                  </a:schemeClr>
                </a:outerShdw>
              </a:effectLst>
            </a:endParaRPr>
          </a:p>
        </p:txBody>
      </p:sp>
      <p:pic>
        <p:nvPicPr>
          <p:cNvPr id="4" name="Picture 3" descr="logo_FU.jpg"/>
          <p:cNvPicPr/>
          <p:nvPr/>
        </p:nvPicPr>
        <p:blipFill>
          <a:blip r:embed="rId5"/>
          <a:stretch>
            <a:fillRect/>
          </a:stretch>
        </p:blipFill>
        <p:spPr>
          <a:xfrm>
            <a:off x="313991" y="267029"/>
            <a:ext cx="1773427" cy="40260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491" y="461817"/>
            <a:ext cx="2894444" cy="2894444"/>
          </a:xfrm>
          <a:prstGeom prst="rect">
            <a:avLst/>
          </a:prstGeom>
          <a:effectLst>
            <a:outerShdw blurRad="101600" sx="103000" sy="103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44523" y="1240286"/>
            <a:ext cx="58466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000" kern="1200" cap="small" dirty="0">
                <a:solidFill>
                  <a:srgbClr val="44C7FF"/>
                </a:solidFill>
                <a:latin typeface="+mj-lt"/>
              </a:rPr>
              <a:t>Organizational </a:t>
            </a:r>
            <a:r>
              <a:rPr lang="en-US" sz="2000" kern="1200" cap="small" dirty="0" smtClean="0">
                <a:solidFill>
                  <a:srgbClr val="44C7FF"/>
                </a:solidFill>
                <a:latin typeface="+mj-lt"/>
              </a:rPr>
              <a:t>Structure - </a:t>
            </a:r>
            <a:r>
              <a:rPr lang="ja-JP" altLang="en-US" sz="2000" kern="1200" dirty="0" smtClean="0">
                <a:solidFill>
                  <a:srgbClr val="44C7FF"/>
                </a:solidFill>
                <a:latin typeface="+mj-lt"/>
                <a:ea typeface="ＭＳ Ｐゴシック" panose="020B0600070205080204" pitchFamily="34" charset="-128"/>
              </a:rPr>
              <a:t>組</a:t>
            </a:r>
            <a:r>
              <a:rPr lang="ja-JP" altLang="en-US" sz="2000" kern="1200" dirty="0">
                <a:solidFill>
                  <a:srgbClr val="44C7FF"/>
                </a:solidFill>
                <a:latin typeface="+mj-lt"/>
                <a:ea typeface="ＭＳ Ｐゴシック" panose="020B0600070205080204" pitchFamily="34" charset="-128"/>
              </a:rPr>
              <a:t>織構造</a:t>
            </a:r>
            <a:endParaRPr lang="en-US" sz="2000" kern="1200" dirty="0">
              <a:solidFill>
                <a:srgbClr val="44C7FF"/>
              </a:solidFill>
              <a:latin typeface="+mj-lt"/>
            </a:endParaRPr>
          </a:p>
        </p:txBody>
      </p:sp>
      <p:sp>
        <p:nvSpPr>
          <p:cNvPr id="8" name="Arc 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03709" y="4713270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 9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773" y="1692305"/>
            <a:ext cx="6343358" cy="336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78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45377" y="1228530"/>
            <a:ext cx="52486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000" cap="small" dirty="0">
                <a:solidFill>
                  <a:srgbClr val="44C7FF"/>
                </a:solidFill>
              </a:rPr>
              <a:t>Project schedule</a:t>
            </a:r>
            <a:r>
              <a:rPr lang="vi-VN" sz="2000" cap="small" dirty="0">
                <a:solidFill>
                  <a:srgbClr val="44C7FF"/>
                </a:solidFill>
              </a:rPr>
              <a:t> </a:t>
            </a:r>
            <a:r>
              <a:rPr lang="en-US" sz="2000" cap="small" dirty="0">
                <a:solidFill>
                  <a:srgbClr val="44C7FF"/>
                </a:solidFill>
              </a:rPr>
              <a:t>-</a:t>
            </a:r>
            <a:r>
              <a:rPr lang="vi-VN" sz="2000" cap="small" dirty="0">
                <a:solidFill>
                  <a:srgbClr val="44C7FF"/>
                </a:solidFill>
              </a:rPr>
              <a:t> </a:t>
            </a:r>
            <a:r>
              <a:rPr lang="ja-JP" altLang="en-US" sz="2000" cap="small" dirty="0">
                <a:solidFill>
                  <a:srgbClr val="44C7FF"/>
                </a:solidFill>
                <a:latin typeface="+mj-ea"/>
                <a:ea typeface="+mj-ea"/>
              </a:rPr>
              <a:t>プロジェクトスケジュール</a:t>
            </a:r>
            <a:endParaRPr lang="en-US" sz="2000" cap="small" dirty="0">
              <a:solidFill>
                <a:srgbClr val="44C7FF"/>
              </a:solidFill>
              <a:latin typeface="+mj-ea"/>
              <a:ea typeface="+mj-ea"/>
            </a:endParaRPr>
          </a:p>
        </p:txBody>
      </p:sp>
      <p:sp>
        <p:nvSpPr>
          <p:cNvPr id="9" name="Arc 8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>
            <a:spLocks noChangeArrowheads="1"/>
          </p:cNvSpPr>
          <p:nvPr/>
        </p:nvSpPr>
        <p:spPr bwMode="auto">
          <a:xfrm rot="20644837">
            <a:off x="8553236" y="4551912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47546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10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06" y="1628640"/>
            <a:ext cx="7081838" cy="3372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336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39981" y="1290746"/>
            <a:ext cx="70594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44C7FF"/>
                </a:solidFill>
              </a:rPr>
              <a:t>Tools &amp; Infrastructure </a:t>
            </a:r>
            <a:r>
              <a:rPr lang="en-US" altLang="ja-JP" sz="2400" dirty="0" smtClean="0">
                <a:solidFill>
                  <a:srgbClr val="44C7FF"/>
                </a:solidFill>
              </a:rPr>
              <a:t> </a:t>
            </a:r>
            <a:r>
              <a:rPr lang="ja-JP" altLang="en-US" sz="2400" dirty="0">
                <a:solidFill>
                  <a:srgbClr val="44C7FF"/>
                </a:solidFill>
                <a:latin typeface="+mj-ea"/>
                <a:ea typeface="+mj-ea"/>
              </a:rPr>
              <a:t>ツールと インフラストラクチャ </a:t>
            </a:r>
            <a:endParaRPr lang="en-US" sz="2400" dirty="0">
              <a:solidFill>
                <a:srgbClr val="44C7FF"/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4724" y="175241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Tools for project management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29" y="2863390"/>
            <a:ext cx="1219200" cy="1219200"/>
          </a:xfrm>
          <a:prstGeom prst="rect">
            <a:avLst/>
          </a:prstGeom>
        </p:spPr>
      </p:pic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6650" y="470683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11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340" y="2863390"/>
            <a:ext cx="1219222" cy="12192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595" y="2863390"/>
            <a:ext cx="1219222" cy="12192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850" y="2863390"/>
            <a:ext cx="1219222" cy="12192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105" y="2863390"/>
            <a:ext cx="1214776" cy="121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3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22581" y="1248636"/>
            <a:ext cx="72776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44C7FF"/>
                </a:solidFill>
              </a:rPr>
              <a:t>Project </a:t>
            </a:r>
            <a:r>
              <a:rPr lang="en-US" sz="2400" dirty="0" smtClean="0">
                <a:solidFill>
                  <a:srgbClr val="44C7FF"/>
                </a:solidFill>
              </a:rPr>
              <a:t>Infrastructure - </a:t>
            </a:r>
            <a:r>
              <a:rPr lang="ja-JP" altLang="en-US" sz="2400" dirty="0" smtClean="0">
                <a:solidFill>
                  <a:srgbClr val="44C7FF"/>
                </a:solidFill>
                <a:latin typeface="+mj-ea"/>
                <a:ea typeface="+mj-ea"/>
              </a:rPr>
              <a:t>プ</a:t>
            </a:r>
            <a:r>
              <a:rPr lang="ja-JP" altLang="en-US" sz="2400" dirty="0">
                <a:solidFill>
                  <a:srgbClr val="44C7FF"/>
                </a:solidFill>
                <a:latin typeface="+mj-ea"/>
                <a:ea typeface="+mj-ea"/>
              </a:rPr>
              <a:t>ロジェクトインフラストラクチャ</a:t>
            </a:r>
            <a:endParaRPr lang="en-US" sz="2400" dirty="0">
              <a:solidFill>
                <a:srgbClr val="44C7FF"/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1930" y="1769198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Tools </a:t>
            </a:r>
            <a:r>
              <a:rPr lang="en-US" dirty="0"/>
              <a:t>for developing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345" y="2865491"/>
            <a:ext cx="615056" cy="6150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608" y="3906305"/>
            <a:ext cx="1179645" cy="10353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64" y="2775317"/>
            <a:ext cx="700671" cy="70067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421" y="2783587"/>
            <a:ext cx="692401" cy="692401"/>
          </a:xfrm>
          <a:prstGeom prst="rect">
            <a:avLst/>
          </a:prstGeom>
        </p:spPr>
      </p:pic>
      <p:sp>
        <p:nvSpPr>
          <p:cNvPr id="25" name="Arc 24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12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036" y="3786263"/>
            <a:ext cx="2106303" cy="14109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187" y="2706816"/>
            <a:ext cx="1047771" cy="10477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778" y="3727335"/>
            <a:ext cx="1393327" cy="13933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608" y="2676077"/>
            <a:ext cx="1146951" cy="98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1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55555" y="1258646"/>
            <a:ext cx="36283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cap="small" dirty="0">
                <a:solidFill>
                  <a:srgbClr val="44C7FF"/>
                </a:solidFill>
              </a:rPr>
              <a:t>Risk </a:t>
            </a:r>
            <a:r>
              <a:rPr lang="en-US" sz="2000" cap="small" dirty="0" smtClean="0">
                <a:solidFill>
                  <a:srgbClr val="44C7FF"/>
                </a:solidFill>
              </a:rPr>
              <a:t>Management</a:t>
            </a:r>
            <a:r>
              <a:rPr lang="ja-JP" altLang="en-US" sz="2000" cap="small" dirty="0" smtClean="0">
                <a:solidFill>
                  <a:srgbClr val="44C7FF"/>
                </a:solidFill>
              </a:rPr>
              <a:t> </a:t>
            </a:r>
            <a:r>
              <a:rPr lang="en-US" altLang="ja-JP" sz="2000" cap="small" dirty="0" smtClean="0">
                <a:solidFill>
                  <a:srgbClr val="44C7FF"/>
                </a:solidFill>
              </a:rPr>
              <a:t>- </a:t>
            </a:r>
            <a:r>
              <a:rPr lang="ja-JP" altLang="en-US" sz="2000" cap="small" dirty="0" smtClean="0">
                <a:solidFill>
                  <a:srgbClr val="44C7FF"/>
                </a:solidFill>
                <a:latin typeface="+mj-ea"/>
                <a:ea typeface="+mj-ea"/>
              </a:rPr>
              <a:t>リ</a:t>
            </a:r>
            <a:r>
              <a:rPr lang="ja-JP" altLang="en-US" sz="2000" cap="small" dirty="0">
                <a:solidFill>
                  <a:srgbClr val="44C7FF"/>
                </a:solidFill>
                <a:latin typeface="+mj-ea"/>
                <a:ea typeface="+mj-ea"/>
              </a:rPr>
              <a:t>スク管理</a:t>
            </a:r>
            <a:endParaRPr lang="en-US" sz="2000" cap="small" dirty="0">
              <a:solidFill>
                <a:srgbClr val="44C7FF"/>
              </a:solidFill>
              <a:latin typeface="+mj-ea"/>
              <a:ea typeface="+mj-ea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83163"/>
              </p:ext>
            </p:extLst>
          </p:nvPr>
        </p:nvGraphicFramePr>
        <p:xfrm>
          <a:off x="103638" y="1669210"/>
          <a:ext cx="8951227" cy="3431651"/>
        </p:xfrm>
        <a:graphic>
          <a:graphicData uri="http://schemas.openxmlformats.org/drawingml/2006/table">
            <a:tbl>
              <a:tblPr firstRow="1" bandRow="1"/>
              <a:tblGrid>
                <a:gridCol w="4669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2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04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4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216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95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563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916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No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Name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Root Cause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Probability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Avoidance plan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Contingency plan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Impact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483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Project team don’t meet the deadline on time.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Members lack of responsibility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Lack of management.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Medium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Make rules and penalties for member who didn’t meet the deadline.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Working overtime to complete tasks on time.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High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111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Requirement changed while project is being processed.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SRS is not provide all information about user requirement such as: lack of customer’s requirement, misunderstand customer’s requirement.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High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SRS should be reviewed carefully by PM and Supervisor.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Always do brainstorming carefully to design detail system. Hold all meeting and make minimize effort to change and improve design by requirement changes.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Team members will have meetings with supervisor to analyze the requirement changes, and make a specific action to resolve that problem.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High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Arc 8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13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11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4549" y="130"/>
            <a:ext cx="9139451" cy="514337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07224" y="1230949"/>
            <a:ext cx="61340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Communication management </a:t>
            </a:r>
            <a:r>
              <a:rPr lang="en-US" sz="2000" dirty="0" smtClean="0">
                <a:solidFill>
                  <a:schemeClr val="bg1"/>
                </a:solidFill>
              </a:rPr>
              <a:t>- </a:t>
            </a:r>
            <a:r>
              <a:rPr lang="ja-JP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コ</a:t>
            </a:r>
            <a:r>
              <a:rPr lang="ja-JP" altLang="en-US" sz="2000" dirty="0">
                <a:solidFill>
                  <a:schemeClr val="bg1"/>
                </a:solidFill>
                <a:latin typeface="+mj-ea"/>
                <a:ea typeface="+mj-ea"/>
              </a:rPr>
              <a:t>ミュニケーション管理</a:t>
            </a:r>
            <a:r>
              <a:rPr lang="ja-JP" altLang="en-US" sz="2000" dirty="0">
                <a:solidFill>
                  <a:schemeClr val="bg1"/>
                </a:solidFill>
              </a:rPr>
              <a:t> </a:t>
            </a:r>
            <a:br>
              <a:rPr lang="ja-JP" altLang="en-US" sz="2000" dirty="0">
                <a:solidFill>
                  <a:schemeClr val="bg1"/>
                </a:solidFill>
              </a:rPr>
            </a:br>
            <a:endParaRPr lang="en-US" sz="2000" cap="small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6792" y="2179228"/>
            <a:ext cx="352532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Time: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4 ~7 </a:t>
            </a:r>
            <a:r>
              <a:rPr lang="en-US" dirty="0">
                <a:solidFill>
                  <a:schemeClr val="bg1"/>
                </a:solidFill>
              </a:rPr>
              <a:t>hours/day, 5 days/week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Location: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P505L Alpha building, room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Communication: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Meeting minutes: 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365" y="3367900"/>
            <a:ext cx="470925" cy="4192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276" y="3367900"/>
            <a:ext cx="434194" cy="4341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486" y="3335010"/>
            <a:ext cx="484987" cy="4849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669" y="3391931"/>
            <a:ext cx="371143" cy="3711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266" y="3359331"/>
            <a:ext cx="734058" cy="5446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741" y="4044026"/>
            <a:ext cx="897107" cy="672830"/>
          </a:xfrm>
          <a:prstGeom prst="rect">
            <a:avLst/>
          </a:prstGeom>
        </p:spPr>
      </p:pic>
      <p:sp>
        <p:nvSpPr>
          <p:cNvPr id="16" name="Arc 15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14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89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693475" y="2244298"/>
            <a:ext cx="3170262" cy="90609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4000" dirty="0">
                <a:solidFill>
                  <a:schemeClr val="bg1"/>
                </a:solidFill>
                <a:latin typeface="Lato Regular"/>
                <a:cs typeface="Lato Regular"/>
              </a:rPr>
              <a:t>S</a:t>
            </a:r>
            <a:r>
              <a:rPr lang="en-US" sz="2800" dirty="0">
                <a:solidFill>
                  <a:schemeClr val="bg1"/>
                </a:solidFill>
                <a:latin typeface="Lato Regular"/>
                <a:cs typeface="Lato Regular"/>
              </a:rPr>
              <a:t>OFTWARE</a:t>
            </a:r>
            <a:r>
              <a:rPr lang="en-US" sz="4000" dirty="0">
                <a:solidFill>
                  <a:schemeClr val="bg1"/>
                </a:solidFill>
                <a:latin typeface="Lato Regular"/>
                <a:cs typeface="Lato Regular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</a:br>
            <a: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  <a:t>R</a:t>
            </a:r>
            <a:r>
              <a:rPr lang="en-US" sz="2800" dirty="0" smtClean="0">
                <a:solidFill>
                  <a:schemeClr val="bg1"/>
                </a:solidFill>
                <a:latin typeface="Lato Regular"/>
                <a:cs typeface="Lato Regular"/>
              </a:rPr>
              <a:t>EQUIREMENT</a:t>
            </a:r>
            <a: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  <a:t> </a:t>
            </a:r>
            <a:b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</a:br>
            <a: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  <a:t>S</a:t>
            </a:r>
            <a:r>
              <a:rPr lang="en-US" sz="2800" dirty="0" smtClean="0">
                <a:solidFill>
                  <a:schemeClr val="bg1"/>
                </a:solidFill>
                <a:latin typeface="Lato Regular"/>
                <a:cs typeface="Lato Regular"/>
              </a:rPr>
              <a:t>PECIFICATION</a:t>
            </a:r>
            <a:endParaRPr lang="en-US" sz="28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564230" y="636675"/>
            <a:ext cx="4642482" cy="79726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ja-JP" altLang="en-US" sz="3200" dirty="0">
                <a:solidFill>
                  <a:srgbClr val="44C7FF"/>
                </a:solidFill>
                <a:latin typeface="+mj-ea"/>
              </a:rPr>
              <a:t>ソフトウェ</a:t>
            </a:r>
            <a:r>
              <a:rPr lang="ja-JP" altLang="en-US" sz="3200" dirty="0" smtClean="0">
                <a:solidFill>
                  <a:srgbClr val="44C7FF"/>
                </a:solidFill>
                <a:latin typeface="+mj-ea"/>
              </a:rPr>
              <a:t>ア要件仕様 </a:t>
            </a:r>
            <a:r>
              <a:rPr lang="ja-JP" altLang="en-US" sz="3200" dirty="0">
                <a:solidFill>
                  <a:srgbClr val="44C7FF"/>
                </a:solidFill>
                <a:latin typeface="+mj-ea"/>
              </a:rPr>
              <a:t/>
            </a:r>
            <a:br>
              <a:rPr lang="ja-JP" altLang="en-US" sz="3200" dirty="0">
                <a:solidFill>
                  <a:srgbClr val="44C7FF"/>
                </a:solidFill>
                <a:latin typeface="+mj-ea"/>
              </a:rPr>
            </a:br>
            <a:endParaRPr lang="en-US" sz="3200" dirty="0">
              <a:solidFill>
                <a:srgbClr val="44C7FF"/>
              </a:solidFill>
              <a:latin typeface="+mj-ea"/>
              <a:cs typeface="Lato Light"/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15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712" y="1309254"/>
            <a:ext cx="2452255" cy="245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5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41"/>
          <p:cNvSpPr/>
          <p:nvPr/>
        </p:nvSpPr>
        <p:spPr>
          <a:xfrm>
            <a:off x="9961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b="1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86" y="1617675"/>
            <a:ext cx="481284" cy="48128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6423" y="1691287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6B"/>
                </a:solidFill>
              </a:rPr>
              <a:t>       </a:t>
            </a:r>
            <a:r>
              <a:rPr lang="en-US" sz="3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26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cases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15473" y="4261041"/>
            <a:ext cx="1256313" cy="247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5</a:t>
            </a:r>
            <a:r>
              <a:rPr lang="en-US" b="1" dirty="0" smtClean="0">
                <a:solidFill>
                  <a:schemeClr val="bg1"/>
                </a:solidFill>
              </a:rPr>
              <a:t> use cases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859825" y="2341741"/>
            <a:ext cx="1367610" cy="29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10 use cases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268456" y="4272585"/>
            <a:ext cx="1209690" cy="224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</a:t>
            </a:r>
            <a:r>
              <a:rPr lang="en-US" b="1" dirty="0" smtClean="0">
                <a:solidFill>
                  <a:schemeClr val="bg1"/>
                </a:solidFill>
              </a:rPr>
              <a:t> use case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078330" y="3972174"/>
            <a:ext cx="930601" cy="21049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Guest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293809" y="2034080"/>
            <a:ext cx="1166572" cy="257243"/>
          </a:xfrm>
          <a:prstGeom prst="rect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Receptionist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078330" y="2051911"/>
            <a:ext cx="930601" cy="24064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Manager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548" y="2098959"/>
            <a:ext cx="756414" cy="82509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7306490" y="3972174"/>
            <a:ext cx="1148442" cy="20762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Accountant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282203" y="2325330"/>
            <a:ext cx="1189784" cy="318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8 use cases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3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</a:t>
            </a:r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ア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要</a:t>
            </a:r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件仕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25" name="Arc 24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16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908" y="1126299"/>
            <a:ext cx="355444" cy="83360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586" y="1089652"/>
            <a:ext cx="355444" cy="83360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908" y="3049614"/>
            <a:ext cx="355444" cy="83360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444" y="3053861"/>
            <a:ext cx="355444" cy="83360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5629064" y="2975334"/>
            <a:ext cx="1110170" cy="23924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Common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428145" y="3265863"/>
            <a:ext cx="1478909" cy="29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3</a:t>
            </a:r>
            <a:r>
              <a:rPr lang="en-US" b="1" dirty="0" smtClean="0">
                <a:solidFill>
                  <a:schemeClr val="bg1"/>
                </a:solidFill>
              </a:rPr>
              <a:t> use cases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Rectangle 10"/>
          <p:cNvSpPr/>
          <p:nvPr/>
        </p:nvSpPr>
        <p:spPr>
          <a:xfrm>
            <a:off x="1216977" y="2584989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   </a:t>
            </a:r>
            <a:r>
              <a:rPr 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3</a:t>
            </a:r>
            <a:r>
              <a:rPr lang="en-US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cases</a:t>
            </a:r>
            <a:endParaRPr lang="en-US" sz="20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4276" y="1477593"/>
            <a:ext cx="2351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Case Diagram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57" y="2123521"/>
            <a:ext cx="1140664" cy="124422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151288" y="4549342"/>
            <a:ext cx="2579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Common use case diagram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Arc 16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17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8604" y="3615837"/>
            <a:ext cx="1110170" cy="23924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Common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0"/>
          <a:stretch>
            <a:fillRect/>
          </a:stretch>
        </p:blipFill>
        <p:spPr bwMode="auto">
          <a:xfrm>
            <a:off x="3833474" y="1427031"/>
            <a:ext cx="5022850" cy="296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759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1140717" y="2746531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6B"/>
                </a:solidFill>
              </a:rPr>
              <a:t>       </a:t>
            </a:r>
            <a:r>
              <a:rPr 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4</a:t>
            </a:r>
            <a:r>
              <a:rPr lang="en-US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cases</a:t>
            </a:r>
            <a:endParaRPr lang="en-US" sz="20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 </a:t>
            </a:r>
            <a:endParaRPr lang="en-US" sz="28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4276" y="1477593"/>
            <a:ext cx="2351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Case Diagram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17242" y="4496092"/>
            <a:ext cx="2234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Guest use case diagram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18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38205" y="3696723"/>
            <a:ext cx="930601" cy="21049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Guest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35" y="2136627"/>
            <a:ext cx="595740" cy="1397152"/>
          </a:xfrm>
          <a:prstGeom prst="rect">
            <a:avLst/>
          </a:prstGeom>
        </p:spPr>
      </p:pic>
      <p:pic>
        <p:nvPicPr>
          <p:cNvPr id="5122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826" y="1257804"/>
            <a:ext cx="5365685" cy="315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1124389" y="2361860"/>
            <a:ext cx="2468559" cy="814196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dirty="0" smtClean="0"/>
              <a:t>ABOUT</a:t>
            </a:r>
            <a:endParaRPr lang="en" sz="4800" dirty="0"/>
          </a:p>
        </p:txBody>
      </p:sp>
      <p:sp>
        <p:nvSpPr>
          <p:cNvPr id="136" name="Shape 136"/>
          <p:cNvSpPr txBox="1">
            <a:spLocks noGrp="1"/>
          </p:cNvSpPr>
          <p:nvPr>
            <p:ph type="ctrTitle" idx="4294967295"/>
          </p:nvPr>
        </p:nvSpPr>
        <p:spPr>
          <a:xfrm>
            <a:off x="3482868" y="2828056"/>
            <a:ext cx="2302873" cy="696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9600" dirty="0" smtClean="0">
                <a:solidFill>
                  <a:schemeClr val="lt1"/>
                </a:solidFill>
              </a:rPr>
              <a:t/>
            </a:r>
            <a:br>
              <a:rPr lang="en" sz="9600" dirty="0" smtClean="0">
                <a:solidFill>
                  <a:schemeClr val="lt1"/>
                </a:solidFill>
              </a:rPr>
            </a:br>
            <a:r>
              <a:rPr lang="en" sz="9600" dirty="0">
                <a:solidFill>
                  <a:schemeClr val="lt1"/>
                </a:solidFill>
              </a:rPr>
              <a:t/>
            </a:r>
            <a:br>
              <a:rPr lang="en" sz="9600" dirty="0">
                <a:solidFill>
                  <a:schemeClr val="lt1"/>
                </a:solidFill>
              </a:rPr>
            </a:br>
            <a:r>
              <a:rPr lang="en" sz="9600" dirty="0" smtClean="0">
                <a:solidFill>
                  <a:schemeClr val="lt1"/>
                </a:solidFill>
              </a:rPr>
              <a:t>US</a:t>
            </a:r>
            <a:endParaRPr lang="en" sz="9600" dirty="0">
              <a:solidFill>
                <a:schemeClr val="l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5005" y="73995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ja-JP" altLang="en-US" sz="2400" b="1" dirty="0">
                <a:solidFill>
                  <a:srgbClr val="44C7F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私たちに関しては</a:t>
            </a:r>
            <a:endParaRPr lang="en" sz="2400" b="1" dirty="0">
              <a:solidFill>
                <a:srgbClr val="44C7FF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sz="2400" b="1" dirty="0">
              <a:solidFill>
                <a:srgbClr val="44C7FF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" name="Arc 4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440" y="1496108"/>
            <a:ext cx="2192667" cy="21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06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076762" y="2614560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   </a:t>
            </a:r>
            <a:r>
              <a:rPr lang="en-US" sz="3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8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cases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 </a:t>
            </a:r>
            <a:endParaRPr lang="en-US" sz="28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4276" y="1477593"/>
            <a:ext cx="2351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Case Diagram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95713" y="4646488"/>
            <a:ext cx="2842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Receptionist use case diagram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Arc 16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19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29785" y="3598672"/>
            <a:ext cx="1166572" cy="257243"/>
          </a:xfrm>
          <a:prstGeom prst="rect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Receptionist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01" y="2047058"/>
            <a:ext cx="595740" cy="139715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939" y="834691"/>
            <a:ext cx="4393927" cy="3669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-42354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066800" y="2646183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   </a:t>
            </a:r>
            <a:r>
              <a:rPr lang="en-US" sz="3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10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cases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4276" y="1477593"/>
            <a:ext cx="2351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Case Diagram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86006" y="4760688"/>
            <a:ext cx="2566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Manager use case diagram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20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97918" y="3653696"/>
            <a:ext cx="930601" cy="24064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Manager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49" y="2063927"/>
            <a:ext cx="595740" cy="1397152"/>
          </a:xfrm>
          <a:prstGeom prst="rect">
            <a:avLst/>
          </a:prstGeom>
        </p:spPr>
      </p:pic>
      <p:pic>
        <p:nvPicPr>
          <p:cNvPr id="2" name="Picture 2" descr="ManagerU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933" y="718442"/>
            <a:ext cx="4494344" cy="401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807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-42354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066800" y="2646183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   </a:t>
            </a:r>
            <a:r>
              <a:rPr lang="en-US" sz="3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4276" y="1477593"/>
            <a:ext cx="2351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Case Diagram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00698" y="4762207"/>
            <a:ext cx="2724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Accountant use case diagram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21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49" y="2063927"/>
            <a:ext cx="595740" cy="139715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88998" y="3647303"/>
            <a:ext cx="1148442" cy="20762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Accountant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353" y="1438018"/>
            <a:ext cx="5062737" cy="2842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253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0" y="-10183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 </a:t>
            </a:r>
            <a:endParaRPr lang="en-US" sz="28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47554" y="1266822"/>
            <a:ext cx="36631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Non – Functional Requirement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15485" y="1925341"/>
            <a:ext cx="1576821" cy="3043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fontAlgn="base"/>
            <a:r>
              <a:rPr lang="en-US" cap="small" dirty="0" smtClean="0">
                <a:effectLst>
                  <a:glow>
                    <a:srgbClr val="000000"/>
                  </a:glow>
                  <a:reflection stA="0" endPos="0" fadeDir="0" sx="0" sy="0"/>
                </a:effectLst>
                <a:latin typeface="+mj-lt"/>
              </a:rPr>
              <a:t>Usability</a:t>
            </a:r>
            <a:r>
              <a:rPr lang="en-US" cap="small" dirty="0" smtClean="0">
                <a:effectLst>
                  <a:glow>
                    <a:srgbClr val="000000"/>
                  </a:glow>
                  <a:reflection stA="0" endPos="0" fadeDir="0" sx="0" sy="0"/>
                </a:effectLst>
              </a:rPr>
              <a:t> </a:t>
            </a:r>
            <a:endParaRPr lang="en-US" cap="small" dirty="0">
              <a:effectLst>
                <a:glow>
                  <a:srgbClr val="000000"/>
                </a:glow>
                <a:reflection stA="0" endPos="0" fadeDir="0" sx="0" sy="0"/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83619" y="2497012"/>
            <a:ext cx="5745068" cy="1014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Interface should be beauty, simple, easy-to-use, clear.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The short, easy steps make it easy for actor to interact with the system immediately after training</a:t>
            </a:r>
            <a:r>
              <a:rPr lang="en-US" dirty="0" smtClean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.</a:t>
            </a:r>
            <a:endParaRPr lang="en-US" dirty="0" smtClean="0">
              <a:solidFill>
                <a:schemeClr val="bg1"/>
              </a:solidFill>
              <a:effectLst/>
              <a:latin typeface="+mj-lt"/>
              <a:ea typeface="SimSun" panose="02010600030101010101" pitchFamily="2" charset="-122"/>
              <a:cs typeface="Calibri" panose="020F0502020204030204" pitchFamily="34" charset="0"/>
            </a:endParaRP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Provide an introduction to support users.</a:t>
            </a:r>
            <a:endParaRPr lang="en-US" dirty="0">
              <a:solidFill>
                <a:schemeClr val="bg1"/>
              </a:solidFill>
              <a:effectLst/>
              <a:latin typeface="+mj-lt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082" y="2417556"/>
            <a:ext cx="1458448" cy="1093836"/>
          </a:xfrm>
          <a:prstGeom prst="rect">
            <a:avLst/>
          </a:prstGeom>
        </p:spPr>
      </p:pic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22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36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47554" y="1266822"/>
            <a:ext cx="36631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Non – Functional Requirement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13467" y="1814657"/>
            <a:ext cx="1747842" cy="27149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SUPPORTABILITY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83043" y="2141737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Easy to maintain.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The website deployment and upgrade will be specified in the Installation Guide documents</a:t>
            </a:r>
            <a:r>
              <a:rPr lang="en-US" dirty="0" smtClean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.</a:t>
            </a:r>
            <a:endParaRPr lang="en-US" dirty="0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13467" y="3065512"/>
            <a:ext cx="2329733" cy="28840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fontAlgn="base"/>
            <a:endParaRPr lang="en-US" cap="small" dirty="0" smtClean="0">
              <a:effectLst>
                <a:glow>
                  <a:srgbClr val="000000"/>
                </a:glow>
                <a:reflection stA="0" endPos="0" fadeDir="0" sx="0" sy="0"/>
              </a:effectLst>
            </a:endParaRPr>
          </a:p>
          <a:p>
            <a:pPr lvl="1" algn="ctr" fontAlgn="base"/>
            <a:r>
              <a:rPr lang="en-US" cap="small" dirty="0" smtClean="0">
                <a:effectLst>
                  <a:glow>
                    <a:srgbClr val="000000"/>
                  </a:glow>
                  <a:reflection stA="0" endPos="0" fadeDir="0" sx="0" sy="0"/>
                </a:effectLst>
              </a:rPr>
              <a:t>DESIGN CONSTRAINTS</a:t>
            </a:r>
            <a:endParaRPr lang="en-US" cap="small" dirty="0">
              <a:effectLst>
                <a:glow>
                  <a:srgbClr val="000000"/>
                </a:glow>
                <a:reflection stA="0" endPos="0" fadeDir="0" sx="0" sy="0"/>
              </a:effectLst>
            </a:endParaRPr>
          </a:p>
          <a:p>
            <a:pPr lvl="1" algn="ctr" fontAlgn="base"/>
            <a:endParaRPr lang="en-US" cap="small" dirty="0">
              <a:effectLst>
                <a:glow>
                  <a:srgbClr val="000000"/>
                </a:glow>
                <a:reflection stA="0" endPos="0" fadeDir="0" sx="0" sy="0"/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83043" y="3603877"/>
            <a:ext cx="748145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Default date format</a:t>
            </a:r>
            <a:r>
              <a:rPr lang="en-US" dirty="0" smtClean="0">
                <a:solidFill>
                  <a:schemeClr val="bg1"/>
                </a:solidFill>
              </a:rPr>
              <a:t>: YYYY/MM/DD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     (example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smtClean="0">
                <a:solidFill>
                  <a:schemeClr val="bg1"/>
                </a:solidFill>
              </a:rPr>
              <a:t>2017/05/29)</a:t>
            </a:r>
            <a:endParaRPr lang="en-US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Default time format: HH(24):</a:t>
            </a:r>
            <a:r>
              <a:rPr lang="en-US" dirty="0" smtClean="0">
                <a:solidFill>
                  <a:schemeClr val="bg1"/>
                </a:solidFill>
              </a:rPr>
              <a:t>MM             (example</a:t>
            </a:r>
            <a:r>
              <a:rPr lang="en-US" dirty="0">
                <a:solidFill>
                  <a:schemeClr val="bg1"/>
                </a:solidFill>
              </a:rPr>
              <a:t>: 22:07)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Decimal places only </a:t>
            </a:r>
            <a:r>
              <a:rPr lang="en-US" dirty="0" smtClean="0">
                <a:solidFill>
                  <a:schemeClr val="bg1"/>
                </a:solidFill>
              </a:rPr>
              <a:t>1-digit	              (example </a:t>
            </a:r>
            <a:r>
              <a:rPr lang="en-US" dirty="0">
                <a:solidFill>
                  <a:schemeClr val="bg1"/>
                </a:solidFill>
              </a:rPr>
              <a:t>2.2)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Decimal places of ‘%’ is 1-digit	</a:t>
            </a:r>
            <a:r>
              <a:rPr lang="en-US" dirty="0" smtClean="0">
                <a:solidFill>
                  <a:schemeClr val="bg1"/>
                </a:solidFill>
              </a:rPr>
              <a:t>              (</a:t>
            </a:r>
            <a:r>
              <a:rPr lang="en-US" dirty="0">
                <a:solidFill>
                  <a:schemeClr val="bg1"/>
                </a:solidFill>
              </a:rPr>
              <a:t>example: 23.4%)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Currency: !#,#.</a:t>
            </a:r>
            <a:r>
              <a:rPr lang="en-US" dirty="0" smtClean="0">
                <a:solidFill>
                  <a:schemeClr val="bg1"/>
                </a:solidFill>
              </a:rPr>
              <a:t>00                                    (! </a:t>
            </a:r>
            <a:r>
              <a:rPr lang="en-US" dirty="0">
                <a:solidFill>
                  <a:schemeClr val="bg1"/>
                </a:solidFill>
              </a:rPr>
              <a:t>is currency symbol, # is one or more digit)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805" y="3558268"/>
            <a:ext cx="1052520" cy="10525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265" y="1882840"/>
            <a:ext cx="1052060" cy="1052060"/>
          </a:xfrm>
          <a:prstGeom prst="rect">
            <a:avLst/>
          </a:prstGeom>
        </p:spPr>
      </p:pic>
      <p:sp>
        <p:nvSpPr>
          <p:cNvPr id="13" name="Arc 12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23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07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789635" y="1366044"/>
            <a:ext cx="4614863" cy="219233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OFTWARE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ESIGN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ESCRIPTION</a:t>
            </a:r>
            <a:endParaRPr lang="e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685800" y="631581"/>
            <a:ext cx="5964238" cy="784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ja-JP" altLang="en-US" sz="3200" b="1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  <a:cs typeface="Arial" panose="020B0604020202020204" pitchFamily="34" charset="0"/>
              </a:rPr>
              <a:t>ソフトウェア </a:t>
            </a:r>
            <a:r>
              <a:rPr lang="ja-JP" altLang="en-US" sz="3200" b="1" dirty="0" smtClean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  <a:cs typeface="Arial" panose="020B0604020202020204" pitchFamily="34" charset="0"/>
              </a:rPr>
              <a:t>設計書</a:t>
            </a:r>
            <a:endParaRPr lang="en" sz="3200" b="1" dirty="0">
              <a:solidFill>
                <a:srgbClr val="00BEF2"/>
              </a:solidFill>
              <a:latin typeface="SimSun" panose="02010600030101010101" pitchFamily="2" charset="-122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ctrTitle" idx="4294967295"/>
          </p:nvPr>
        </p:nvSpPr>
        <p:spPr>
          <a:xfrm>
            <a:off x="0" y="2462213"/>
            <a:ext cx="3289300" cy="69691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bg1"/>
                </a:solidFill>
                <a:latin typeface="Lato Regular"/>
                <a:cs typeface="Lato Regular"/>
              </a:rPr>
              <a:t/>
            </a:r>
            <a:br>
              <a:rPr lang="en-US" dirty="0">
                <a:solidFill>
                  <a:schemeClr val="bg1"/>
                </a:solidFill>
                <a:latin typeface="Lato Regular"/>
                <a:cs typeface="Lato Regular"/>
              </a:rPr>
            </a:b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6006690" y="1631521"/>
            <a:ext cx="1980069" cy="1788888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1" name="Shape 527"/>
          <p:cNvSpPr/>
          <p:nvPr/>
        </p:nvSpPr>
        <p:spPr>
          <a:xfrm rot="16446260">
            <a:off x="7895901" y="2537585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527"/>
          <p:cNvSpPr/>
          <p:nvPr/>
        </p:nvSpPr>
        <p:spPr>
          <a:xfrm>
            <a:off x="6968825" y="363612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527"/>
          <p:cNvSpPr/>
          <p:nvPr/>
        </p:nvSpPr>
        <p:spPr>
          <a:xfrm>
            <a:off x="6808183" y="3334907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5" name="Shape 606"/>
          <p:cNvGrpSpPr/>
          <p:nvPr/>
        </p:nvGrpSpPr>
        <p:grpSpPr>
          <a:xfrm rot="19128010">
            <a:off x="5045346" y="2506420"/>
            <a:ext cx="1170290" cy="890001"/>
            <a:chOff x="5247525" y="3007275"/>
            <a:chExt cx="517575" cy="384825"/>
          </a:xfrm>
        </p:grpSpPr>
        <p:sp>
          <p:nvSpPr>
            <p:cNvPr id="26" name="Shape 607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608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" name="Arc 12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24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60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/>
        </p:nvSpPr>
        <p:spPr>
          <a:xfrm>
            <a:off x="2665175" y="935776"/>
            <a:ext cx="5783999" cy="82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endParaRPr lang="en" sz="12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Shape 119"/>
          <p:cNvSpPr txBox="1">
            <a:spLocks/>
          </p:cNvSpPr>
          <p:nvPr/>
        </p:nvSpPr>
        <p:spPr>
          <a:xfrm>
            <a:off x="0" y="3937171"/>
            <a:ext cx="1839076" cy="1067508"/>
          </a:xfrm>
          <a:prstGeom prst="snip2DiagRect">
            <a:avLst/>
          </a:prstGeom>
          <a:solidFill>
            <a:srgbClr val="00B2FF">
              <a:alpha val="73330"/>
            </a:srgb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3" y="4014877"/>
            <a:ext cx="1839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System Architecture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Shape 119"/>
          <p:cNvSpPr txBox="1">
            <a:spLocks/>
          </p:cNvSpPr>
          <p:nvPr/>
        </p:nvSpPr>
        <p:spPr>
          <a:xfrm>
            <a:off x="0" y="0"/>
            <a:ext cx="1839075" cy="1633590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" y="192895"/>
            <a:ext cx="1839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Requirement Specification 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8" name="Shape 119"/>
          <p:cNvSpPr txBox="1">
            <a:spLocks/>
          </p:cNvSpPr>
          <p:nvPr/>
        </p:nvSpPr>
        <p:spPr>
          <a:xfrm rot="5400000">
            <a:off x="594580" y="789691"/>
            <a:ext cx="649916" cy="1839076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" name="Shape 119"/>
          <p:cNvSpPr txBox="1">
            <a:spLocks/>
          </p:cNvSpPr>
          <p:nvPr/>
        </p:nvSpPr>
        <p:spPr>
          <a:xfrm rot="5400000">
            <a:off x="585072" y="1196915"/>
            <a:ext cx="668928" cy="1839075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098" name="Picture 2" descr="System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833" y="280554"/>
            <a:ext cx="6915500" cy="4752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26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07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119"/>
          <p:cNvSpPr txBox="1">
            <a:spLocks/>
          </p:cNvSpPr>
          <p:nvPr/>
        </p:nvSpPr>
        <p:spPr>
          <a:xfrm>
            <a:off x="0" y="3937171"/>
            <a:ext cx="1839076" cy="1067508"/>
          </a:xfrm>
          <a:prstGeom prst="snip2DiagRect">
            <a:avLst/>
          </a:prstGeom>
          <a:solidFill>
            <a:srgbClr val="00B2FF">
              <a:alpha val="73330"/>
            </a:srgb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3" y="4077223"/>
            <a:ext cx="1839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Database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Design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0" name="Shape 119"/>
          <p:cNvSpPr txBox="1">
            <a:spLocks/>
          </p:cNvSpPr>
          <p:nvPr/>
        </p:nvSpPr>
        <p:spPr>
          <a:xfrm>
            <a:off x="0" y="0"/>
            <a:ext cx="1839075" cy="1633590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1" y="192895"/>
            <a:ext cx="1839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Requirement Specification 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32" name="Shape 119"/>
          <p:cNvSpPr txBox="1">
            <a:spLocks/>
          </p:cNvSpPr>
          <p:nvPr/>
        </p:nvSpPr>
        <p:spPr>
          <a:xfrm rot="5400000">
            <a:off x="594580" y="789691"/>
            <a:ext cx="649916" cy="1839076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3" name="Shape 119"/>
          <p:cNvSpPr txBox="1">
            <a:spLocks/>
          </p:cNvSpPr>
          <p:nvPr/>
        </p:nvSpPr>
        <p:spPr>
          <a:xfrm rot="5400000">
            <a:off x="585072" y="1196915"/>
            <a:ext cx="668928" cy="1839075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5123" name="Picture 3" descr="20904535_865170386975012_827824826_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225" y="94172"/>
            <a:ext cx="7223775" cy="5049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27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33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119"/>
          <p:cNvSpPr txBox="1">
            <a:spLocks/>
          </p:cNvSpPr>
          <p:nvPr/>
        </p:nvSpPr>
        <p:spPr>
          <a:xfrm>
            <a:off x="0" y="3937171"/>
            <a:ext cx="1839076" cy="1067508"/>
          </a:xfrm>
          <a:prstGeom prst="snip2DiagRect">
            <a:avLst/>
          </a:prstGeom>
          <a:solidFill>
            <a:srgbClr val="00B2FF">
              <a:alpha val="73330"/>
            </a:srgb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3" y="4077223"/>
            <a:ext cx="1839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Component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Diagram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0" name="Shape 119"/>
          <p:cNvSpPr txBox="1">
            <a:spLocks/>
          </p:cNvSpPr>
          <p:nvPr/>
        </p:nvSpPr>
        <p:spPr>
          <a:xfrm>
            <a:off x="0" y="0"/>
            <a:ext cx="1839075" cy="1633590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1" y="192895"/>
            <a:ext cx="1839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Requirement Specification 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32" name="Shape 119"/>
          <p:cNvSpPr txBox="1">
            <a:spLocks/>
          </p:cNvSpPr>
          <p:nvPr/>
        </p:nvSpPr>
        <p:spPr>
          <a:xfrm rot="5400000">
            <a:off x="594580" y="789691"/>
            <a:ext cx="649916" cy="1839076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3" name="Shape 119"/>
          <p:cNvSpPr txBox="1">
            <a:spLocks/>
          </p:cNvSpPr>
          <p:nvPr/>
        </p:nvSpPr>
        <p:spPr>
          <a:xfrm rot="5400000">
            <a:off x="585072" y="1196915"/>
            <a:ext cx="668928" cy="1839075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Arc 9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28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6146" name="Picture 2" descr="BookingOnl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357" y="716239"/>
            <a:ext cx="6949708" cy="3594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825744" y="4338832"/>
            <a:ext cx="33169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+mj-lt"/>
                <a:ea typeface="Times New Roman" panose="02020603050405020304" pitchFamily="18" charset="0"/>
              </a:rPr>
              <a:t>Booking Online Component Diagram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5377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9"/>
          <p:cNvSpPr txBox="1">
            <a:spLocks/>
          </p:cNvSpPr>
          <p:nvPr/>
        </p:nvSpPr>
        <p:spPr>
          <a:xfrm>
            <a:off x="0" y="3937171"/>
            <a:ext cx="1839076" cy="1067508"/>
          </a:xfrm>
          <a:prstGeom prst="snip2DiagRect">
            <a:avLst/>
          </a:prstGeom>
          <a:solidFill>
            <a:srgbClr val="00B2FF">
              <a:alpha val="73330"/>
            </a:srgb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3" y="4077223"/>
            <a:ext cx="1839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Class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Diagram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Shape 119"/>
          <p:cNvSpPr txBox="1">
            <a:spLocks/>
          </p:cNvSpPr>
          <p:nvPr/>
        </p:nvSpPr>
        <p:spPr>
          <a:xfrm>
            <a:off x="0" y="0"/>
            <a:ext cx="1839075" cy="1633590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" y="192895"/>
            <a:ext cx="1839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Requirement Specification 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0" name="Shape 119"/>
          <p:cNvSpPr txBox="1">
            <a:spLocks/>
          </p:cNvSpPr>
          <p:nvPr/>
        </p:nvSpPr>
        <p:spPr>
          <a:xfrm rot="5400000">
            <a:off x="594580" y="789691"/>
            <a:ext cx="649916" cy="1839076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" name="Shape 119"/>
          <p:cNvSpPr txBox="1">
            <a:spLocks/>
          </p:cNvSpPr>
          <p:nvPr/>
        </p:nvSpPr>
        <p:spPr>
          <a:xfrm rot="5400000">
            <a:off x="585072" y="1196915"/>
            <a:ext cx="668928" cy="1839075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7170" name="Picture 2" descr="BookingOnl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163" y="87302"/>
            <a:ext cx="7126643" cy="473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Arc 14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29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54134" y="4777825"/>
            <a:ext cx="28007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+mj-lt"/>
                <a:ea typeface="Times New Roman" panose="02020603050405020304" pitchFamily="18" charset="0"/>
              </a:rPr>
              <a:t>Booking Online Class Diagram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657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2" name="Shape 142"/>
          <p:cNvSpPr txBox="1">
            <a:spLocks noGrp="1"/>
          </p:cNvSpPr>
          <p:nvPr>
            <p:ph type="ctrTitle" idx="4294967295"/>
          </p:nvPr>
        </p:nvSpPr>
        <p:spPr>
          <a:xfrm>
            <a:off x="228752" y="2163762"/>
            <a:ext cx="3365500" cy="115887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 smtClean="0"/>
              <a:t>ABOUT US</a:t>
            </a:r>
            <a:endParaRPr lang="en" sz="4800" dirty="0"/>
          </a:p>
        </p:txBody>
      </p:sp>
      <p:sp>
        <p:nvSpPr>
          <p:cNvPr id="143" name="Shape 143"/>
          <p:cNvSpPr txBox="1">
            <a:spLocks noGrp="1"/>
          </p:cNvSpPr>
          <p:nvPr>
            <p:ph type="subTitle" idx="4294967295"/>
          </p:nvPr>
        </p:nvSpPr>
        <p:spPr>
          <a:xfrm>
            <a:off x="146201" y="3731379"/>
            <a:ext cx="3530600" cy="77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We are final year students of FPT University. With the tutorial of </a:t>
            </a:r>
            <a:r>
              <a:rPr lang="en" sz="1200" b="1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Mr.Phan Truong Lam</a:t>
            </a:r>
            <a:r>
              <a:rPr lang="en" sz="12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,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we had successfully built this project</a:t>
            </a:r>
            <a:endParaRPr lang="en" sz="1200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380" y="128138"/>
            <a:ext cx="1326003" cy="139001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  <a:reflection endPos="0" dist="50800" dir="5400000" sy="-100000" algn="bl" rotWithShape="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3838956" y="1851634"/>
            <a:ext cx="1457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Vu Tran Hoang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Team Member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32656" y="1851634"/>
            <a:ext cx="1457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Tran Ba </a:t>
            </a:r>
            <a:r>
              <a:rPr lang="en-US" b="1" dirty="0" err="1" smtClean="0">
                <a:solidFill>
                  <a:schemeClr val="bg1"/>
                </a:solidFill>
              </a:rPr>
              <a:t>Quyen</a:t>
            </a:r>
            <a:endParaRPr lang="en-US" b="1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Team Member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81714" y="4311521"/>
            <a:ext cx="15263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Dang Cong Son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Team Member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52335" y="3182177"/>
            <a:ext cx="1725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Nguyen Viet Hung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Team Leader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293384" y="4311521"/>
            <a:ext cx="1535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Dang </a:t>
            </a:r>
            <a:r>
              <a:rPr lang="en-US" b="1" dirty="0" err="1" smtClean="0">
                <a:solidFill>
                  <a:schemeClr val="bg1"/>
                </a:solidFill>
              </a:rPr>
              <a:t>Duc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Manh</a:t>
            </a:r>
            <a:endParaRPr lang="en-US" b="1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Team Member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Arc 20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>
            <a:spLocks noChangeArrowheads="1"/>
          </p:cNvSpPr>
          <p:nvPr/>
        </p:nvSpPr>
        <p:spPr bwMode="auto">
          <a:xfrm>
            <a:off x="8510626" y="4633644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610037" y="479406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071" y="2535279"/>
            <a:ext cx="1321312" cy="17705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380" y="62117"/>
            <a:ext cx="1328462" cy="17801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300" y="1406783"/>
            <a:ext cx="1328462" cy="17668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529" y="2535279"/>
            <a:ext cx="1328462" cy="17668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195" y="77933"/>
            <a:ext cx="1333610" cy="17737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92" y="0"/>
            <a:ext cx="1970818" cy="197081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171557" y="3345616"/>
            <a:ext cx="1479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- HOWE Team -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/>
        </p:nvSpPr>
        <p:spPr>
          <a:xfrm>
            <a:off x="2665175" y="935776"/>
            <a:ext cx="5783999" cy="82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endParaRPr lang="en" sz="12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" name="Shape 119"/>
          <p:cNvSpPr txBox="1">
            <a:spLocks/>
          </p:cNvSpPr>
          <p:nvPr/>
        </p:nvSpPr>
        <p:spPr>
          <a:xfrm>
            <a:off x="-2" y="3935002"/>
            <a:ext cx="1839076" cy="1054385"/>
          </a:xfrm>
          <a:prstGeom prst="snip2DiagRect">
            <a:avLst/>
          </a:prstGeom>
          <a:solidFill>
            <a:srgbClr val="00B2FF">
              <a:alpha val="73330"/>
            </a:srgb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 smtClean="0">
                <a:solidFill>
                  <a:schemeClr val="bg1"/>
                </a:solidFill>
                <a:latin typeface="+mj-lt"/>
                <a:ea typeface="Muli"/>
                <a:cs typeface="Muli"/>
                <a:sym typeface="Muli"/>
              </a:rPr>
              <a:t>Sequence Diagram</a:t>
            </a:r>
            <a:endParaRPr lang="en-US" sz="2400" dirty="0">
              <a:solidFill>
                <a:schemeClr val="bg1"/>
              </a:solidFill>
              <a:latin typeface="+mj-lt"/>
              <a:ea typeface="Muli"/>
              <a:cs typeface="Muli"/>
              <a:sym typeface="Muli"/>
            </a:endParaRPr>
          </a:p>
        </p:txBody>
      </p:sp>
      <p:sp>
        <p:nvSpPr>
          <p:cNvPr id="21" name="Shape 119"/>
          <p:cNvSpPr txBox="1">
            <a:spLocks/>
          </p:cNvSpPr>
          <p:nvPr/>
        </p:nvSpPr>
        <p:spPr>
          <a:xfrm>
            <a:off x="0" y="0"/>
            <a:ext cx="1839075" cy="1633590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1" y="192895"/>
            <a:ext cx="1839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Software 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Requirement Specification </a:t>
            </a:r>
            <a:endParaRPr lang="en-US" sz="2000" b="1" dirty="0">
              <a:solidFill>
                <a:schemeClr val="bg1"/>
              </a:solidFill>
              <a:latin typeface="+mj-lt"/>
              <a:ea typeface="ＭＳ Ｐゴシック" charset="0"/>
              <a:cs typeface="Lato Regular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23" name="Shape 119"/>
          <p:cNvSpPr txBox="1">
            <a:spLocks/>
          </p:cNvSpPr>
          <p:nvPr/>
        </p:nvSpPr>
        <p:spPr>
          <a:xfrm rot="5400000">
            <a:off x="594580" y="789691"/>
            <a:ext cx="649916" cy="1839076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" name="Shape 119"/>
          <p:cNvSpPr txBox="1">
            <a:spLocks/>
          </p:cNvSpPr>
          <p:nvPr/>
        </p:nvSpPr>
        <p:spPr>
          <a:xfrm rot="5400000">
            <a:off x="585072" y="1196915"/>
            <a:ext cx="668928" cy="1839075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Arc 9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30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8194" name="Picture 2" descr="Booking Room S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863" y="109028"/>
            <a:ext cx="7119340" cy="4432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717740" y="4646488"/>
            <a:ext cx="31678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ea typeface="Times New Roman" panose="02020603050405020304" pitchFamily="18" charset="0"/>
              </a:rPr>
              <a:t>Booking Online </a:t>
            </a:r>
            <a:r>
              <a:rPr lang="en-US" b="1" dirty="0" smtClean="0">
                <a:ea typeface="Times New Roman" panose="02020603050405020304" pitchFamily="18" charset="0"/>
              </a:rPr>
              <a:t>Sequence </a:t>
            </a:r>
            <a:r>
              <a:rPr lang="en-US" b="1" dirty="0">
                <a:ea typeface="Times New Roman" panose="02020603050405020304" pitchFamily="18" charset="0"/>
              </a:rPr>
              <a:t>Diagram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6852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BEF2"/>
                </a:solidFill>
              </a:rPr>
              <a:pPr/>
              <a:t>31</a:t>
            </a:fld>
            <a:endParaRPr lang="en">
              <a:solidFill>
                <a:srgbClr val="00BEF2"/>
              </a:solidFill>
            </a:endParaRPr>
          </a:p>
        </p:txBody>
      </p:sp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725872" y="1481524"/>
            <a:ext cx="3324225" cy="135413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OFTWARE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ESTING</a:t>
            </a:r>
            <a:endParaRPr lang="e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725872" y="591546"/>
            <a:ext cx="5964238" cy="784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ja-JP" altLang="en-US" sz="3200" b="1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  <a:cs typeface="Arial" panose="020B0604020202020204" pitchFamily="34" charset="0"/>
              </a:rPr>
              <a:t>ソフトウェア</a:t>
            </a:r>
            <a:r>
              <a:rPr lang="ja-JP" altLang="en-US" sz="3200" dirty="0" smtClean="0">
                <a:solidFill>
                  <a:srgbClr val="00BEF2"/>
                </a:solidFill>
                <a:latin typeface="Muli" panose="020B0604020202020204" charset="0"/>
                <a:ea typeface="SimSun" panose="02010600030101010101" pitchFamily="2" charset="-122"/>
              </a:rPr>
              <a:t>テスト</a:t>
            </a:r>
            <a:endParaRPr lang="en-US" sz="3200" dirty="0">
              <a:solidFill>
                <a:srgbClr val="00BEF2"/>
              </a:solidFill>
              <a:latin typeface="Muli" panose="020B0604020202020204" charset="0"/>
              <a:ea typeface="SimSun" panose="02010600030101010101" pitchFamily="2" charset="-122"/>
              <a:cs typeface="Lato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77013">
            <a:off x="5158587" y="2376725"/>
            <a:ext cx="531955" cy="531955"/>
          </a:xfrm>
          <a:prstGeom prst="rect">
            <a:avLst/>
          </a:prstGeom>
        </p:spPr>
      </p:pic>
      <p:sp>
        <p:nvSpPr>
          <p:cNvPr id="24" name="Freeform 23"/>
          <p:cNvSpPr>
            <a:spLocks noChangeArrowheads="1"/>
          </p:cNvSpPr>
          <p:nvPr/>
        </p:nvSpPr>
        <p:spPr bwMode="auto">
          <a:xfrm>
            <a:off x="6378872" y="1720862"/>
            <a:ext cx="1505061" cy="1158076"/>
          </a:xfrm>
          <a:custGeom>
            <a:avLst/>
            <a:gdLst>
              <a:gd name="T0" fmla="*/ 363 w 461"/>
              <a:gd name="T1" fmla="*/ 336 h 443"/>
              <a:gd name="T2" fmla="*/ 363 w 461"/>
              <a:gd name="T3" fmla="*/ 336 h 443"/>
              <a:gd name="T4" fmla="*/ 284 w 461"/>
              <a:gd name="T5" fmla="*/ 248 h 443"/>
              <a:gd name="T6" fmla="*/ 310 w 461"/>
              <a:gd name="T7" fmla="*/ 195 h 443"/>
              <a:gd name="T8" fmla="*/ 328 w 461"/>
              <a:gd name="T9" fmla="*/ 151 h 443"/>
              <a:gd name="T10" fmla="*/ 319 w 461"/>
              <a:gd name="T11" fmla="*/ 132 h 443"/>
              <a:gd name="T12" fmla="*/ 328 w 461"/>
              <a:gd name="T13" fmla="*/ 88 h 443"/>
              <a:gd name="T14" fmla="*/ 230 w 461"/>
              <a:gd name="T15" fmla="*/ 0 h 443"/>
              <a:gd name="T16" fmla="*/ 132 w 461"/>
              <a:gd name="T17" fmla="*/ 88 h 443"/>
              <a:gd name="T18" fmla="*/ 141 w 461"/>
              <a:gd name="T19" fmla="*/ 132 h 443"/>
              <a:gd name="T20" fmla="*/ 132 w 461"/>
              <a:gd name="T21" fmla="*/ 151 h 443"/>
              <a:gd name="T22" fmla="*/ 150 w 461"/>
              <a:gd name="T23" fmla="*/ 195 h 443"/>
              <a:gd name="T24" fmla="*/ 177 w 461"/>
              <a:gd name="T25" fmla="*/ 248 h 443"/>
              <a:gd name="T26" fmla="*/ 97 w 461"/>
              <a:gd name="T27" fmla="*/ 336 h 443"/>
              <a:gd name="T28" fmla="*/ 0 w 461"/>
              <a:gd name="T29" fmla="*/ 398 h 443"/>
              <a:gd name="T30" fmla="*/ 0 w 461"/>
              <a:gd name="T31" fmla="*/ 442 h 443"/>
              <a:gd name="T32" fmla="*/ 230 w 461"/>
              <a:gd name="T33" fmla="*/ 442 h 443"/>
              <a:gd name="T34" fmla="*/ 460 w 461"/>
              <a:gd name="T35" fmla="*/ 442 h 443"/>
              <a:gd name="T36" fmla="*/ 460 w 461"/>
              <a:gd name="T37" fmla="*/ 398 h 443"/>
              <a:gd name="T38" fmla="*/ 363 w 461"/>
              <a:gd name="T39" fmla="*/ 336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37" y="3065691"/>
            <a:ext cx="535485" cy="53548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403" y="3333434"/>
            <a:ext cx="470740" cy="470740"/>
          </a:xfrm>
          <a:prstGeom prst="rect">
            <a:avLst/>
          </a:prstGeom>
        </p:spPr>
      </p:pic>
      <p:grpSp>
        <p:nvGrpSpPr>
          <p:cNvPr id="31" name="Shape 479"/>
          <p:cNvGrpSpPr/>
          <p:nvPr/>
        </p:nvGrpSpPr>
        <p:grpSpPr>
          <a:xfrm>
            <a:off x="5199639" y="1620278"/>
            <a:ext cx="954308" cy="815093"/>
            <a:chOff x="3955900" y="2984500"/>
            <a:chExt cx="414000" cy="422525"/>
          </a:xfrm>
        </p:grpSpPr>
        <p:sp>
          <p:nvSpPr>
            <p:cNvPr id="32" name="Shape 480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0" t="0" r="0" b="0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481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0" t="0" r="0" b="0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482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0" t="0" r="0" b="0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" name="Moon 2"/>
          <p:cNvSpPr/>
          <p:nvPr/>
        </p:nvSpPr>
        <p:spPr>
          <a:xfrm rot="18432247">
            <a:off x="4940026" y="1407349"/>
            <a:ext cx="1801738" cy="3762327"/>
          </a:xfrm>
          <a:prstGeom prst="moon">
            <a:avLst>
              <a:gd name="adj" fmla="val 520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31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34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 rot="21250921" flipH="1">
            <a:off x="4187112" y="2993976"/>
            <a:ext cx="3212647" cy="173218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5" name="Freeform 4"/>
          <p:cNvSpPr/>
          <p:nvPr/>
        </p:nvSpPr>
        <p:spPr>
          <a:xfrm rot="21250921" flipH="1">
            <a:off x="4187112" y="1419906"/>
            <a:ext cx="3212647" cy="173218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 rot="349079">
            <a:off x="3289075" y="2179183"/>
            <a:ext cx="3212647" cy="173218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 rot="349079">
            <a:off x="3289074" y="578458"/>
            <a:ext cx="3212647" cy="173218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4620193" y="393700"/>
            <a:ext cx="388144" cy="1119568"/>
          </a:xfrm>
          <a:custGeom>
            <a:avLst/>
            <a:gdLst>
              <a:gd name="connsiteX0" fmla="*/ 508000 w 514350"/>
              <a:gd name="connsiteY0" fmla="*/ 0 h 1606550"/>
              <a:gd name="connsiteX1" fmla="*/ 0 w 514350"/>
              <a:gd name="connsiteY1" fmla="*/ 539750 h 1606550"/>
              <a:gd name="connsiteX2" fmla="*/ 0 w 514350"/>
              <a:gd name="connsiteY2" fmla="*/ 1606550 h 1606550"/>
              <a:gd name="connsiteX3" fmla="*/ 514350 w 514350"/>
              <a:gd name="connsiteY3" fmla="*/ 1085850 h 1606550"/>
              <a:gd name="connsiteX4" fmla="*/ 508000 w 514350"/>
              <a:gd name="connsiteY4" fmla="*/ 0 h 1606550"/>
              <a:gd name="connsiteX0" fmla="*/ 515144 w 515676"/>
              <a:gd name="connsiteY0" fmla="*/ 0 h 1606550"/>
              <a:gd name="connsiteX1" fmla="*/ 0 w 515676"/>
              <a:gd name="connsiteY1" fmla="*/ 539750 h 1606550"/>
              <a:gd name="connsiteX2" fmla="*/ 0 w 515676"/>
              <a:gd name="connsiteY2" fmla="*/ 1606550 h 1606550"/>
              <a:gd name="connsiteX3" fmla="*/ 514350 w 515676"/>
              <a:gd name="connsiteY3" fmla="*/ 1085850 h 1606550"/>
              <a:gd name="connsiteX4" fmla="*/ 515144 w 515676"/>
              <a:gd name="connsiteY4" fmla="*/ 0 h 1606550"/>
              <a:gd name="connsiteX0" fmla="*/ 515144 w 516731"/>
              <a:gd name="connsiteY0" fmla="*/ 0 h 1606550"/>
              <a:gd name="connsiteX1" fmla="*/ 0 w 516731"/>
              <a:gd name="connsiteY1" fmla="*/ 539750 h 1606550"/>
              <a:gd name="connsiteX2" fmla="*/ 0 w 516731"/>
              <a:gd name="connsiteY2" fmla="*/ 1606550 h 1606550"/>
              <a:gd name="connsiteX3" fmla="*/ 516731 w 516731"/>
              <a:gd name="connsiteY3" fmla="*/ 1078706 h 1606550"/>
              <a:gd name="connsiteX4" fmla="*/ 515144 w 516731"/>
              <a:gd name="connsiteY4" fmla="*/ 0 h 1606550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5144 w 516731"/>
              <a:gd name="connsiteY0" fmla="*/ 0 h 1611312"/>
              <a:gd name="connsiteX1" fmla="*/ 0 w 516731"/>
              <a:gd name="connsiteY1" fmla="*/ 544512 h 1611312"/>
              <a:gd name="connsiteX2" fmla="*/ 0 w 516731"/>
              <a:gd name="connsiteY2" fmla="*/ 1611312 h 1611312"/>
              <a:gd name="connsiteX3" fmla="*/ 516731 w 516731"/>
              <a:gd name="connsiteY3" fmla="*/ 1083468 h 1611312"/>
              <a:gd name="connsiteX4" fmla="*/ 515144 w 516731"/>
              <a:gd name="connsiteY4" fmla="*/ 0 h 1611312"/>
              <a:gd name="connsiteX0" fmla="*/ 512763 w 516731"/>
              <a:gd name="connsiteY0" fmla="*/ 0 h 1604168"/>
              <a:gd name="connsiteX1" fmla="*/ 0 w 516731"/>
              <a:gd name="connsiteY1" fmla="*/ 537368 h 1604168"/>
              <a:gd name="connsiteX2" fmla="*/ 0 w 516731"/>
              <a:gd name="connsiteY2" fmla="*/ 1604168 h 1604168"/>
              <a:gd name="connsiteX3" fmla="*/ 516731 w 516731"/>
              <a:gd name="connsiteY3" fmla="*/ 1076324 h 1604168"/>
              <a:gd name="connsiteX4" fmla="*/ 512763 w 516731"/>
              <a:gd name="connsiteY4" fmla="*/ 0 h 160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731" h="1604168">
                <a:moveTo>
                  <a:pt x="512763" y="0"/>
                </a:moveTo>
                <a:lnTo>
                  <a:pt x="0" y="537368"/>
                </a:lnTo>
                <a:lnTo>
                  <a:pt x="0" y="1604168"/>
                </a:lnTo>
                <a:lnTo>
                  <a:pt x="516731" y="1076324"/>
                </a:lnTo>
                <a:cubicBezTo>
                  <a:pt x="514614" y="714374"/>
                  <a:pt x="514880" y="361950"/>
                  <a:pt x="512763" y="0"/>
                </a:cubicBezTo>
                <a:close/>
              </a:path>
            </a:pathLst>
          </a:custGeom>
          <a:solidFill>
            <a:srgbClr val="FF658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9" name="Round Same Side Corner Rectangle 8"/>
          <p:cNvSpPr/>
          <p:nvPr/>
        </p:nvSpPr>
        <p:spPr>
          <a:xfrm rot="16200000">
            <a:off x="3209309" y="101195"/>
            <a:ext cx="750079" cy="207168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2E5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grpSp>
        <p:nvGrpSpPr>
          <p:cNvPr id="10" name="Group 7"/>
          <p:cNvGrpSpPr>
            <a:grpSpLocks/>
          </p:cNvGrpSpPr>
          <p:nvPr/>
        </p:nvGrpSpPr>
        <p:grpSpPr bwMode="auto">
          <a:xfrm flipH="1">
            <a:off x="5792959" y="1114409"/>
            <a:ext cx="2459831" cy="1203722"/>
            <a:chOff x="5187951" y="1304132"/>
            <a:chExt cx="3278980" cy="1604168"/>
          </a:xfrm>
        </p:grpSpPr>
        <p:sp>
          <p:nvSpPr>
            <p:cNvPr id="11" name="Freeform 10"/>
            <p:cNvSpPr/>
            <p:nvPr/>
          </p:nvSpPr>
          <p:spPr>
            <a:xfrm>
              <a:off x="7949531" y="1304132"/>
              <a:ext cx="517400" cy="1604168"/>
            </a:xfrm>
            <a:custGeom>
              <a:avLst/>
              <a:gdLst>
                <a:gd name="connsiteX0" fmla="*/ 508000 w 514350"/>
                <a:gd name="connsiteY0" fmla="*/ 0 h 1606550"/>
                <a:gd name="connsiteX1" fmla="*/ 0 w 514350"/>
                <a:gd name="connsiteY1" fmla="*/ 539750 h 1606550"/>
                <a:gd name="connsiteX2" fmla="*/ 0 w 514350"/>
                <a:gd name="connsiteY2" fmla="*/ 1606550 h 1606550"/>
                <a:gd name="connsiteX3" fmla="*/ 514350 w 514350"/>
                <a:gd name="connsiteY3" fmla="*/ 1085850 h 1606550"/>
                <a:gd name="connsiteX4" fmla="*/ 508000 w 514350"/>
                <a:gd name="connsiteY4" fmla="*/ 0 h 1606550"/>
                <a:gd name="connsiteX0" fmla="*/ 515144 w 515676"/>
                <a:gd name="connsiteY0" fmla="*/ 0 h 1606550"/>
                <a:gd name="connsiteX1" fmla="*/ 0 w 515676"/>
                <a:gd name="connsiteY1" fmla="*/ 539750 h 1606550"/>
                <a:gd name="connsiteX2" fmla="*/ 0 w 515676"/>
                <a:gd name="connsiteY2" fmla="*/ 1606550 h 1606550"/>
                <a:gd name="connsiteX3" fmla="*/ 514350 w 515676"/>
                <a:gd name="connsiteY3" fmla="*/ 1085850 h 1606550"/>
                <a:gd name="connsiteX4" fmla="*/ 515144 w 515676"/>
                <a:gd name="connsiteY4" fmla="*/ 0 h 1606550"/>
                <a:gd name="connsiteX0" fmla="*/ 515144 w 516731"/>
                <a:gd name="connsiteY0" fmla="*/ 0 h 1606550"/>
                <a:gd name="connsiteX1" fmla="*/ 0 w 516731"/>
                <a:gd name="connsiteY1" fmla="*/ 539750 h 1606550"/>
                <a:gd name="connsiteX2" fmla="*/ 0 w 516731"/>
                <a:gd name="connsiteY2" fmla="*/ 1606550 h 1606550"/>
                <a:gd name="connsiteX3" fmla="*/ 516731 w 516731"/>
                <a:gd name="connsiteY3" fmla="*/ 1078706 h 1606550"/>
                <a:gd name="connsiteX4" fmla="*/ 515144 w 516731"/>
                <a:gd name="connsiteY4" fmla="*/ 0 h 1606550"/>
                <a:gd name="connsiteX0" fmla="*/ 517525 w 518057"/>
                <a:gd name="connsiteY0" fmla="*/ 0 h 1608931"/>
                <a:gd name="connsiteX1" fmla="*/ 0 w 518057"/>
                <a:gd name="connsiteY1" fmla="*/ 542131 h 1608931"/>
                <a:gd name="connsiteX2" fmla="*/ 0 w 518057"/>
                <a:gd name="connsiteY2" fmla="*/ 1608931 h 1608931"/>
                <a:gd name="connsiteX3" fmla="*/ 516731 w 518057"/>
                <a:gd name="connsiteY3" fmla="*/ 1081087 h 1608931"/>
                <a:gd name="connsiteX4" fmla="*/ 517525 w 518057"/>
                <a:gd name="connsiteY4" fmla="*/ 0 h 1608931"/>
                <a:gd name="connsiteX0" fmla="*/ 517525 w 518057"/>
                <a:gd name="connsiteY0" fmla="*/ 0 h 1608931"/>
                <a:gd name="connsiteX1" fmla="*/ 0 w 518057"/>
                <a:gd name="connsiteY1" fmla="*/ 542131 h 1608931"/>
                <a:gd name="connsiteX2" fmla="*/ 0 w 518057"/>
                <a:gd name="connsiteY2" fmla="*/ 1608931 h 1608931"/>
                <a:gd name="connsiteX3" fmla="*/ 516731 w 518057"/>
                <a:gd name="connsiteY3" fmla="*/ 1081087 h 1608931"/>
                <a:gd name="connsiteX4" fmla="*/ 517525 w 518057"/>
                <a:gd name="connsiteY4" fmla="*/ 0 h 1608931"/>
                <a:gd name="connsiteX0" fmla="*/ 515144 w 516731"/>
                <a:gd name="connsiteY0" fmla="*/ 0 h 1611312"/>
                <a:gd name="connsiteX1" fmla="*/ 0 w 516731"/>
                <a:gd name="connsiteY1" fmla="*/ 544512 h 1611312"/>
                <a:gd name="connsiteX2" fmla="*/ 0 w 516731"/>
                <a:gd name="connsiteY2" fmla="*/ 1611312 h 1611312"/>
                <a:gd name="connsiteX3" fmla="*/ 516731 w 516731"/>
                <a:gd name="connsiteY3" fmla="*/ 1083468 h 1611312"/>
                <a:gd name="connsiteX4" fmla="*/ 515144 w 516731"/>
                <a:gd name="connsiteY4" fmla="*/ 0 h 1611312"/>
                <a:gd name="connsiteX0" fmla="*/ 512763 w 516731"/>
                <a:gd name="connsiteY0" fmla="*/ 0 h 1604168"/>
                <a:gd name="connsiteX1" fmla="*/ 0 w 516731"/>
                <a:gd name="connsiteY1" fmla="*/ 537368 h 1604168"/>
                <a:gd name="connsiteX2" fmla="*/ 0 w 516731"/>
                <a:gd name="connsiteY2" fmla="*/ 1604168 h 1604168"/>
                <a:gd name="connsiteX3" fmla="*/ 516731 w 516731"/>
                <a:gd name="connsiteY3" fmla="*/ 1076324 h 1604168"/>
                <a:gd name="connsiteX4" fmla="*/ 512763 w 516731"/>
                <a:gd name="connsiteY4" fmla="*/ 0 h 1604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731" h="1604168">
                  <a:moveTo>
                    <a:pt x="512763" y="0"/>
                  </a:moveTo>
                  <a:lnTo>
                    <a:pt x="0" y="537368"/>
                  </a:lnTo>
                  <a:lnTo>
                    <a:pt x="0" y="1604168"/>
                  </a:lnTo>
                  <a:lnTo>
                    <a:pt x="516731" y="1076324"/>
                  </a:lnTo>
                  <a:cubicBezTo>
                    <a:pt x="514614" y="714374"/>
                    <a:pt x="514880" y="361950"/>
                    <a:pt x="512763" y="0"/>
                  </a:cubicBezTo>
                  <a:close/>
                </a:path>
              </a:pathLst>
            </a:custGeom>
            <a:solidFill>
              <a:srgbClr val="00964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sp>
          <p:nvSpPr>
            <p:cNvPr id="12" name="Round Same Side Corner Rectangle 11"/>
            <p:cNvSpPr/>
            <p:nvPr/>
          </p:nvSpPr>
          <p:spPr>
            <a:xfrm rot="16200000">
              <a:off x="6037192" y="994375"/>
              <a:ext cx="1063099" cy="276158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B05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</p:grpSp>
      <p:sp>
        <p:nvSpPr>
          <p:cNvPr id="13" name="Freeform 12"/>
          <p:cNvSpPr/>
          <p:nvPr/>
        </p:nvSpPr>
        <p:spPr>
          <a:xfrm>
            <a:off x="4620192" y="1916891"/>
            <a:ext cx="406993" cy="1202531"/>
          </a:xfrm>
          <a:custGeom>
            <a:avLst/>
            <a:gdLst>
              <a:gd name="connsiteX0" fmla="*/ 508000 w 514350"/>
              <a:gd name="connsiteY0" fmla="*/ 0 h 1606550"/>
              <a:gd name="connsiteX1" fmla="*/ 0 w 514350"/>
              <a:gd name="connsiteY1" fmla="*/ 539750 h 1606550"/>
              <a:gd name="connsiteX2" fmla="*/ 0 w 514350"/>
              <a:gd name="connsiteY2" fmla="*/ 1606550 h 1606550"/>
              <a:gd name="connsiteX3" fmla="*/ 514350 w 514350"/>
              <a:gd name="connsiteY3" fmla="*/ 1085850 h 1606550"/>
              <a:gd name="connsiteX4" fmla="*/ 508000 w 514350"/>
              <a:gd name="connsiteY4" fmla="*/ 0 h 1606550"/>
              <a:gd name="connsiteX0" fmla="*/ 515144 w 515676"/>
              <a:gd name="connsiteY0" fmla="*/ 0 h 1606550"/>
              <a:gd name="connsiteX1" fmla="*/ 0 w 515676"/>
              <a:gd name="connsiteY1" fmla="*/ 539750 h 1606550"/>
              <a:gd name="connsiteX2" fmla="*/ 0 w 515676"/>
              <a:gd name="connsiteY2" fmla="*/ 1606550 h 1606550"/>
              <a:gd name="connsiteX3" fmla="*/ 514350 w 515676"/>
              <a:gd name="connsiteY3" fmla="*/ 1085850 h 1606550"/>
              <a:gd name="connsiteX4" fmla="*/ 515144 w 515676"/>
              <a:gd name="connsiteY4" fmla="*/ 0 h 1606550"/>
              <a:gd name="connsiteX0" fmla="*/ 515144 w 516731"/>
              <a:gd name="connsiteY0" fmla="*/ 0 h 1606550"/>
              <a:gd name="connsiteX1" fmla="*/ 0 w 516731"/>
              <a:gd name="connsiteY1" fmla="*/ 539750 h 1606550"/>
              <a:gd name="connsiteX2" fmla="*/ 0 w 516731"/>
              <a:gd name="connsiteY2" fmla="*/ 1606550 h 1606550"/>
              <a:gd name="connsiteX3" fmla="*/ 516731 w 516731"/>
              <a:gd name="connsiteY3" fmla="*/ 1078706 h 1606550"/>
              <a:gd name="connsiteX4" fmla="*/ 515144 w 516731"/>
              <a:gd name="connsiteY4" fmla="*/ 0 h 1606550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5144 w 516731"/>
              <a:gd name="connsiteY0" fmla="*/ 0 h 1611312"/>
              <a:gd name="connsiteX1" fmla="*/ 0 w 516731"/>
              <a:gd name="connsiteY1" fmla="*/ 544512 h 1611312"/>
              <a:gd name="connsiteX2" fmla="*/ 0 w 516731"/>
              <a:gd name="connsiteY2" fmla="*/ 1611312 h 1611312"/>
              <a:gd name="connsiteX3" fmla="*/ 516731 w 516731"/>
              <a:gd name="connsiteY3" fmla="*/ 1083468 h 1611312"/>
              <a:gd name="connsiteX4" fmla="*/ 515144 w 516731"/>
              <a:gd name="connsiteY4" fmla="*/ 0 h 1611312"/>
              <a:gd name="connsiteX0" fmla="*/ 512763 w 516731"/>
              <a:gd name="connsiteY0" fmla="*/ 0 h 1604168"/>
              <a:gd name="connsiteX1" fmla="*/ 0 w 516731"/>
              <a:gd name="connsiteY1" fmla="*/ 537368 h 1604168"/>
              <a:gd name="connsiteX2" fmla="*/ 0 w 516731"/>
              <a:gd name="connsiteY2" fmla="*/ 1604168 h 1604168"/>
              <a:gd name="connsiteX3" fmla="*/ 516731 w 516731"/>
              <a:gd name="connsiteY3" fmla="*/ 1076324 h 1604168"/>
              <a:gd name="connsiteX4" fmla="*/ 512763 w 516731"/>
              <a:gd name="connsiteY4" fmla="*/ 0 h 160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731" h="1604168">
                <a:moveTo>
                  <a:pt x="512763" y="0"/>
                </a:moveTo>
                <a:lnTo>
                  <a:pt x="0" y="537368"/>
                </a:lnTo>
                <a:lnTo>
                  <a:pt x="0" y="1604168"/>
                </a:lnTo>
                <a:lnTo>
                  <a:pt x="516731" y="1076324"/>
                </a:lnTo>
                <a:cubicBezTo>
                  <a:pt x="514614" y="714374"/>
                  <a:pt x="514880" y="361950"/>
                  <a:pt x="512763" y="0"/>
                </a:cubicBezTo>
                <a:close/>
              </a:path>
            </a:pathLst>
          </a:custGeom>
          <a:solidFill>
            <a:srgbClr val="B7A1D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14" name="Round Same Side Corner Rectangle 13"/>
          <p:cNvSpPr/>
          <p:nvPr/>
        </p:nvSpPr>
        <p:spPr>
          <a:xfrm rot="16200000">
            <a:off x="3185489" y="1684719"/>
            <a:ext cx="797719" cy="207168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15" name="Round Single Corner Rectangle 14"/>
          <p:cNvSpPr/>
          <p:nvPr/>
        </p:nvSpPr>
        <p:spPr>
          <a:xfrm>
            <a:off x="5003574" y="393700"/>
            <a:ext cx="804863" cy="736600"/>
          </a:xfrm>
          <a:prstGeom prst="round1Rect">
            <a:avLst>
              <a:gd name="adj" fmla="val 50000"/>
            </a:avLst>
          </a:prstGeom>
          <a:solidFill>
            <a:srgbClr val="FF2E5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16" name="Rectangle 15"/>
          <p:cNvSpPr/>
          <p:nvPr/>
        </p:nvSpPr>
        <p:spPr>
          <a:xfrm>
            <a:off x="5003574" y="1131536"/>
            <a:ext cx="804863" cy="791308"/>
          </a:xfrm>
          <a:prstGeom prst="rect">
            <a:avLst/>
          </a:prstGeom>
          <a:solidFill>
            <a:srgbClr val="00B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05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003574" y="1919272"/>
            <a:ext cx="804863" cy="807244"/>
          </a:xfrm>
          <a:prstGeom prst="rect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05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8" name="TextBox 24"/>
          <p:cNvSpPr txBox="1">
            <a:spLocks noChangeArrowheads="1"/>
          </p:cNvSpPr>
          <p:nvPr/>
        </p:nvSpPr>
        <p:spPr bwMode="auto">
          <a:xfrm>
            <a:off x="5082156" y="469091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>
                <a:solidFill>
                  <a:schemeClr val="bg1"/>
                </a:solidFill>
                <a:latin typeface="Verdana" pitchFamily="34" charset="0"/>
              </a:rPr>
              <a:t>01</a:t>
            </a:r>
          </a:p>
        </p:txBody>
      </p:sp>
      <p:sp>
        <p:nvSpPr>
          <p:cNvPr id="19" name="TextBox 25"/>
          <p:cNvSpPr txBox="1">
            <a:spLocks noChangeArrowheads="1"/>
          </p:cNvSpPr>
          <p:nvPr/>
        </p:nvSpPr>
        <p:spPr bwMode="auto">
          <a:xfrm>
            <a:off x="5082156" y="1265619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 dirty="0">
                <a:solidFill>
                  <a:schemeClr val="bg1"/>
                </a:solidFill>
                <a:latin typeface="Verdana" pitchFamily="34" charset="0"/>
              </a:rPr>
              <a:t>02</a:t>
            </a:r>
          </a:p>
        </p:txBody>
      </p:sp>
      <p:sp>
        <p:nvSpPr>
          <p:cNvPr id="20" name="TextBox 26"/>
          <p:cNvSpPr txBox="1">
            <a:spLocks noChangeArrowheads="1"/>
          </p:cNvSpPr>
          <p:nvPr/>
        </p:nvSpPr>
        <p:spPr bwMode="auto">
          <a:xfrm>
            <a:off x="5082156" y="2081197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 dirty="0">
                <a:solidFill>
                  <a:schemeClr val="bg1"/>
                </a:solidFill>
                <a:latin typeface="Verdana" pitchFamily="34" charset="0"/>
              </a:rPr>
              <a:t>03</a:t>
            </a:r>
          </a:p>
        </p:txBody>
      </p:sp>
      <p:sp>
        <p:nvSpPr>
          <p:cNvPr id="21" name="Rectangle 29"/>
          <p:cNvSpPr>
            <a:spLocks noChangeArrowheads="1"/>
          </p:cNvSpPr>
          <p:nvPr/>
        </p:nvSpPr>
        <p:spPr bwMode="auto">
          <a:xfrm>
            <a:off x="6218011" y="3237294"/>
            <a:ext cx="2000250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050">
                <a:solidFill>
                  <a:srgbClr val="4C2F00"/>
                </a:solidFill>
                <a:latin typeface="Arial" charset="0"/>
              </a:rPr>
              <a:t>PowerPointDep.net - website cung cấp các mẫu thiết kế hàng đầu về PowerPoint.</a:t>
            </a:r>
          </a:p>
        </p:txBody>
      </p:sp>
      <p:sp>
        <p:nvSpPr>
          <p:cNvPr id="22" name="Freeform 21"/>
          <p:cNvSpPr/>
          <p:nvPr/>
        </p:nvSpPr>
        <p:spPr>
          <a:xfrm rot="21250921" flipH="1">
            <a:off x="4285934" y="3145122"/>
            <a:ext cx="3212647" cy="173218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1050">
              <a:solidFill>
                <a:srgbClr val="FFFFFF"/>
              </a:solidFill>
            </a:endParaRPr>
          </a:p>
        </p:txBody>
      </p:sp>
      <p:grpSp>
        <p:nvGrpSpPr>
          <p:cNvPr id="24" name="Group 7"/>
          <p:cNvGrpSpPr>
            <a:grpSpLocks/>
          </p:cNvGrpSpPr>
          <p:nvPr/>
        </p:nvGrpSpPr>
        <p:grpSpPr bwMode="auto">
          <a:xfrm flipH="1">
            <a:off x="5790237" y="2732044"/>
            <a:ext cx="2459831" cy="1203722"/>
            <a:chOff x="5187951" y="1304132"/>
            <a:chExt cx="3278980" cy="1604168"/>
          </a:xfrm>
        </p:grpSpPr>
        <p:sp>
          <p:nvSpPr>
            <p:cNvPr id="25" name="Freeform 24"/>
            <p:cNvSpPr/>
            <p:nvPr/>
          </p:nvSpPr>
          <p:spPr>
            <a:xfrm>
              <a:off x="7949531" y="1304132"/>
              <a:ext cx="517400" cy="1604168"/>
            </a:xfrm>
            <a:custGeom>
              <a:avLst/>
              <a:gdLst>
                <a:gd name="connsiteX0" fmla="*/ 508000 w 514350"/>
                <a:gd name="connsiteY0" fmla="*/ 0 h 1606550"/>
                <a:gd name="connsiteX1" fmla="*/ 0 w 514350"/>
                <a:gd name="connsiteY1" fmla="*/ 539750 h 1606550"/>
                <a:gd name="connsiteX2" fmla="*/ 0 w 514350"/>
                <a:gd name="connsiteY2" fmla="*/ 1606550 h 1606550"/>
                <a:gd name="connsiteX3" fmla="*/ 514350 w 514350"/>
                <a:gd name="connsiteY3" fmla="*/ 1085850 h 1606550"/>
                <a:gd name="connsiteX4" fmla="*/ 508000 w 514350"/>
                <a:gd name="connsiteY4" fmla="*/ 0 h 1606550"/>
                <a:gd name="connsiteX0" fmla="*/ 515144 w 515676"/>
                <a:gd name="connsiteY0" fmla="*/ 0 h 1606550"/>
                <a:gd name="connsiteX1" fmla="*/ 0 w 515676"/>
                <a:gd name="connsiteY1" fmla="*/ 539750 h 1606550"/>
                <a:gd name="connsiteX2" fmla="*/ 0 w 515676"/>
                <a:gd name="connsiteY2" fmla="*/ 1606550 h 1606550"/>
                <a:gd name="connsiteX3" fmla="*/ 514350 w 515676"/>
                <a:gd name="connsiteY3" fmla="*/ 1085850 h 1606550"/>
                <a:gd name="connsiteX4" fmla="*/ 515144 w 515676"/>
                <a:gd name="connsiteY4" fmla="*/ 0 h 1606550"/>
                <a:gd name="connsiteX0" fmla="*/ 515144 w 516731"/>
                <a:gd name="connsiteY0" fmla="*/ 0 h 1606550"/>
                <a:gd name="connsiteX1" fmla="*/ 0 w 516731"/>
                <a:gd name="connsiteY1" fmla="*/ 539750 h 1606550"/>
                <a:gd name="connsiteX2" fmla="*/ 0 w 516731"/>
                <a:gd name="connsiteY2" fmla="*/ 1606550 h 1606550"/>
                <a:gd name="connsiteX3" fmla="*/ 516731 w 516731"/>
                <a:gd name="connsiteY3" fmla="*/ 1078706 h 1606550"/>
                <a:gd name="connsiteX4" fmla="*/ 515144 w 516731"/>
                <a:gd name="connsiteY4" fmla="*/ 0 h 1606550"/>
                <a:gd name="connsiteX0" fmla="*/ 517525 w 518057"/>
                <a:gd name="connsiteY0" fmla="*/ 0 h 1608931"/>
                <a:gd name="connsiteX1" fmla="*/ 0 w 518057"/>
                <a:gd name="connsiteY1" fmla="*/ 542131 h 1608931"/>
                <a:gd name="connsiteX2" fmla="*/ 0 w 518057"/>
                <a:gd name="connsiteY2" fmla="*/ 1608931 h 1608931"/>
                <a:gd name="connsiteX3" fmla="*/ 516731 w 518057"/>
                <a:gd name="connsiteY3" fmla="*/ 1081087 h 1608931"/>
                <a:gd name="connsiteX4" fmla="*/ 517525 w 518057"/>
                <a:gd name="connsiteY4" fmla="*/ 0 h 1608931"/>
                <a:gd name="connsiteX0" fmla="*/ 517525 w 518057"/>
                <a:gd name="connsiteY0" fmla="*/ 0 h 1608931"/>
                <a:gd name="connsiteX1" fmla="*/ 0 w 518057"/>
                <a:gd name="connsiteY1" fmla="*/ 542131 h 1608931"/>
                <a:gd name="connsiteX2" fmla="*/ 0 w 518057"/>
                <a:gd name="connsiteY2" fmla="*/ 1608931 h 1608931"/>
                <a:gd name="connsiteX3" fmla="*/ 516731 w 518057"/>
                <a:gd name="connsiteY3" fmla="*/ 1081087 h 1608931"/>
                <a:gd name="connsiteX4" fmla="*/ 517525 w 518057"/>
                <a:gd name="connsiteY4" fmla="*/ 0 h 1608931"/>
                <a:gd name="connsiteX0" fmla="*/ 515144 w 516731"/>
                <a:gd name="connsiteY0" fmla="*/ 0 h 1611312"/>
                <a:gd name="connsiteX1" fmla="*/ 0 w 516731"/>
                <a:gd name="connsiteY1" fmla="*/ 544512 h 1611312"/>
                <a:gd name="connsiteX2" fmla="*/ 0 w 516731"/>
                <a:gd name="connsiteY2" fmla="*/ 1611312 h 1611312"/>
                <a:gd name="connsiteX3" fmla="*/ 516731 w 516731"/>
                <a:gd name="connsiteY3" fmla="*/ 1083468 h 1611312"/>
                <a:gd name="connsiteX4" fmla="*/ 515144 w 516731"/>
                <a:gd name="connsiteY4" fmla="*/ 0 h 1611312"/>
                <a:gd name="connsiteX0" fmla="*/ 512763 w 516731"/>
                <a:gd name="connsiteY0" fmla="*/ 0 h 1604168"/>
                <a:gd name="connsiteX1" fmla="*/ 0 w 516731"/>
                <a:gd name="connsiteY1" fmla="*/ 537368 h 1604168"/>
                <a:gd name="connsiteX2" fmla="*/ 0 w 516731"/>
                <a:gd name="connsiteY2" fmla="*/ 1604168 h 1604168"/>
                <a:gd name="connsiteX3" fmla="*/ 516731 w 516731"/>
                <a:gd name="connsiteY3" fmla="*/ 1076324 h 1604168"/>
                <a:gd name="connsiteX4" fmla="*/ 512763 w 516731"/>
                <a:gd name="connsiteY4" fmla="*/ 0 h 1604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731" h="1604168">
                  <a:moveTo>
                    <a:pt x="512763" y="0"/>
                  </a:moveTo>
                  <a:lnTo>
                    <a:pt x="0" y="537368"/>
                  </a:lnTo>
                  <a:lnTo>
                    <a:pt x="0" y="1604168"/>
                  </a:lnTo>
                  <a:lnTo>
                    <a:pt x="516731" y="1076324"/>
                  </a:lnTo>
                  <a:cubicBezTo>
                    <a:pt x="514614" y="714374"/>
                    <a:pt x="514880" y="361950"/>
                    <a:pt x="512763" y="0"/>
                  </a:cubicBezTo>
                  <a:close/>
                </a:path>
              </a:pathLst>
            </a:custGeom>
            <a:solidFill>
              <a:srgbClr val="3D3D3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6037192" y="994375"/>
              <a:ext cx="1063099" cy="276158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50505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</p:grpSp>
      <p:sp>
        <p:nvSpPr>
          <p:cNvPr id="30" name="Freeform 29"/>
          <p:cNvSpPr/>
          <p:nvPr/>
        </p:nvSpPr>
        <p:spPr>
          <a:xfrm>
            <a:off x="4621383" y="3514114"/>
            <a:ext cx="388144" cy="1202531"/>
          </a:xfrm>
          <a:custGeom>
            <a:avLst/>
            <a:gdLst>
              <a:gd name="connsiteX0" fmla="*/ 508000 w 514350"/>
              <a:gd name="connsiteY0" fmla="*/ 0 h 1606550"/>
              <a:gd name="connsiteX1" fmla="*/ 0 w 514350"/>
              <a:gd name="connsiteY1" fmla="*/ 539750 h 1606550"/>
              <a:gd name="connsiteX2" fmla="*/ 0 w 514350"/>
              <a:gd name="connsiteY2" fmla="*/ 1606550 h 1606550"/>
              <a:gd name="connsiteX3" fmla="*/ 514350 w 514350"/>
              <a:gd name="connsiteY3" fmla="*/ 1085850 h 1606550"/>
              <a:gd name="connsiteX4" fmla="*/ 508000 w 514350"/>
              <a:gd name="connsiteY4" fmla="*/ 0 h 1606550"/>
              <a:gd name="connsiteX0" fmla="*/ 515144 w 515676"/>
              <a:gd name="connsiteY0" fmla="*/ 0 h 1606550"/>
              <a:gd name="connsiteX1" fmla="*/ 0 w 515676"/>
              <a:gd name="connsiteY1" fmla="*/ 539750 h 1606550"/>
              <a:gd name="connsiteX2" fmla="*/ 0 w 515676"/>
              <a:gd name="connsiteY2" fmla="*/ 1606550 h 1606550"/>
              <a:gd name="connsiteX3" fmla="*/ 514350 w 515676"/>
              <a:gd name="connsiteY3" fmla="*/ 1085850 h 1606550"/>
              <a:gd name="connsiteX4" fmla="*/ 515144 w 515676"/>
              <a:gd name="connsiteY4" fmla="*/ 0 h 1606550"/>
              <a:gd name="connsiteX0" fmla="*/ 515144 w 516731"/>
              <a:gd name="connsiteY0" fmla="*/ 0 h 1606550"/>
              <a:gd name="connsiteX1" fmla="*/ 0 w 516731"/>
              <a:gd name="connsiteY1" fmla="*/ 539750 h 1606550"/>
              <a:gd name="connsiteX2" fmla="*/ 0 w 516731"/>
              <a:gd name="connsiteY2" fmla="*/ 1606550 h 1606550"/>
              <a:gd name="connsiteX3" fmla="*/ 516731 w 516731"/>
              <a:gd name="connsiteY3" fmla="*/ 1078706 h 1606550"/>
              <a:gd name="connsiteX4" fmla="*/ 515144 w 516731"/>
              <a:gd name="connsiteY4" fmla="*/ 0 h 1606550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5144 w 516731"/>
              <a:gd name="connsiteY0" fmla="*/ 0 h 1611312"/>
              <a:gd name="connsiteX1" fmla="*/ 0 w 516731"/>
              <a:gd name="connsiteY1" fmla="*/ 544512 h 1611312"/>
              <a:gd name="connsiteX2" fmla="*/ 0 w 516731"/>
              <a:gd name="connsiteY2" fmla="*/ 1611312 h 1611312"/>
              <a:gd name="connsiteX3" fmla="*/ 516731 w 516731"/>
              <a:gd name="connsiteY3" fmla="*/ 1083468 h 1611312"/>
              <a:gd name="connsiteX4" fmla="*/ 515144 w 516731"/>
              <a:gd name="connsiteY4" fmla="*/ 0 h 1611312"/>
              <a:gd name="connsiteX0" fmla="*/ 512763 w 516731"/>
              <a:gd name="connsiteY0" fmla="*/ 0 h 1604168"/>
              <a:gd name="connsiteX1" fmla="*/ 0 w 516731"/>
              <a:gd name="connsiteY1" fmla="*/ 537368 h 1604168"/>
              <a:gd name="connsiteX2" fmla="*/ 0 w 516731"/>
              <a:gd name="connsiteY2" fmla="*/ 1604168 h 1604168"/>
              <a:gd name="connsiteX3" fmla="*/ 516731 w 516731"/>
              <a:gd name="connsiteY3" fmla="*/ 1076324 h 1604168"/>
              <a:gd name="connsiteX4" fmla="*/ 512763 w 516731"/>
              <a:gd name="connsiteY4" fmla="*/ 0 h 160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731" h="1604168">
                <a:moveTo>
                  <a:pt x="512763" y="0"/>
                </a:moveTo>
                <a:lnTo>
                  <a:pt x="0" y="537368"/>
                </a:lnTo>
                <a:lnTo>
                  <a:pt x="0" y="1604168"/>
                </a:lnTo>
                <a:lnTo>
                  <a:pt x="516731" y="1076324"/>
                </a:lnTo>
                <a:cubicBezTo>
                  <a:pt x="514614" y="714374"/>
                  <a:pt x="514880" y="361950"/>
                  <a:pt x="512763" y="0"/>
                </a:cubicBezTo>
                <a:close/>
              </a:path>
            </a:pathLst>
          </a:custGeom>
          <a:solidFill>
            <a:srgbClr val="53C5F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31" name="Round Same Side Corner Rectangle 30"/>
          <p:cNvSpPr/>
          <p:nvPr/>
        </p:nvSpPr>
        <p:spPr>
          <a:xfrm rot="16200000">
            <a:off x="3185489" y="3287384"/>
            <a:ext cx="797719" cy="207168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1AFE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32" name="Rectangle 31"/>
          <p:cNvSpPr/>
          <p:nvPr/>
        </p:nvSpPr>
        <p:spPr>
          <a:xfrm>
            <a:off x="4995834" y="2726710"/>
            <a:ext cx="804863" cy="807244"/>
          </a:xfrm>
          <a:prstGeom prst="rect">
            <a:avLst/>
          </a:prstGeom>
          <a:solidFill>
            <a:srgbClr val="505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05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994220" y="3530954"/>
            <a:ext cx="804863" cy="807244"/>
          </a:xfrm>
          <a:prstGeom prst="rect">
            <a:avLst/>
          </a:prstGeom>
          <a:solidFill>
            <a:srgbClr val="11AFE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05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5" name="TextBox 26"/>
          <p:cNvSpPr txBox="1">
            <a:spLocks noChangeArrowheads="1"/>
          </p:cNvSpPr>
          <p:nvPr/>
        </p:nvSpPr>
        <p:spPr bwMode="auto">
          <a:xfrm>
            <a:off x="5090294" y="3746029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 dirty="0">
                <a:solidFill>
                  <a:schemeClr val="bg1"/>
                </a:solidFill>
                <a:latin typeface="Verdana" pitchFamily="34" charset="0"/>
              </a:rPr>
              <a:t>05</a:t>
            </a:r>
          </a:p>
        </p:txBody>
      </p:sp>
      <p:sp>
        <p:nvSpPr>
          <p:cNvPr id="36" name="TextBox 27"/>
          <p:cNvSpPr txBox="1">
            <a:spLocks noChangeArrowheads="1"/>
          </p:cNvSpPr>
          <p:nvPr/>
        </p:nvSpPr>
        <p:spPr bwMode="auto">
          <a:xfrm>
            <a:off x="5082955" y="4492812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 dirty="0">
                <a:solidFill>
                  <a:schemeClr val="bg1"/>
                </a:solidFill>
                <a:latin typeface="Verdana" pitchFamily="34" charset="0"/>
              </a:rPr>
              <a:t>06</a:t>
            </a:r>
          </a:p>
        </p:txBody>
      </p:sp>
      <p:sp>
        <p:nvSpPr>
          <p:cNvPr id="37" name="TextBox 26"/>
          <p:cNvSpPr txBox="1">
            <a:spLocks noChangeArrowheads="1"/>
          </p:cNvSpPr>
          <p:nvPr/>
        </p:nvSpPr>
        <p:spPr bwMode="auto">
          <a:xfrm>
            <a:off x="5090294" y="2894482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 dirty="0">
                <a:solidFill>
                  <a:schemeClr val="bg1"/>
                </a:solidFill>
                <a:latin typeface="Verdana" pitchFamily="34" charset="0"/>
              </a:rPr>
              <a:t>04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2951992" y="922026"/>
            <a:ext cx="146026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Test Plan</a:t>
            </a: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TextBox 1"/>
          <p:cNvSpPr txBox="1"/>
          <p:nvPr/>
        </p:nvSpPr>
        <p:spPr>
          <a:xfrm>
            <a:off x="6267929" y="1711862"/>
            <a:ext cx="189259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Test Strategy</a:t>
            </a: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1"/>
          <p:cNvSpPr txBox="1"/>
          <p:nvPr/>
        </p:nvSpPr>
        <p:spPr>
          <a:xfrm>
            <a:off x="2820716" y="2491200"/>
            <a:ext cx="2286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Test Process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TextBox 1"/>
          <p:cNvSpPr txBox="1"/>
          <p:nvPr/>
        </p:nvSpPr>
        <p:spPr>
          <a:xfrm>
            <a:off x="6399389" y="3325479"/>
            <a:ext cx="2286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Test Cases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TextBox 1"/>
          <p:cNvSpPr txBox="1"/>
          <p:nvPr/>
        </p:nvSpPr>
        <p:spPr>
          <a:xfrm>
            <a:off x="2864256" y="4115379"/>
            <a:ext cx="185475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Test Report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xtBox 1"/>
          <p:cNvSpPr txBox="1"/>
          <p:nvPr/>
        </p:nvSpPr>
        <p:spPr>
          <a:xfrm>
            <a:off x="6083371" y="4855692"/>
            <a:ext cx="25401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 Create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Test Report</a:t>
            </a: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Shape 119"/>
          <p:cNvSpPr txBox="1">
            <a:spLocks/>
          </p:cNvSpPr>
          <p:nvPr/>
        </p:nvSpPr>
        <p:spPr>
          <a:xfrm>
            <a:off x="0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0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46" name="Shape 119"/>
          <p:cNvSpPr txBox="1">
            <a:spLocks/>
          </p:cNvSpPr>
          <p:nvPr/>
        </p:nvSpPr>
        <p:spPr>
          <a:xfrm rot="5400000">
            <a:off x="441858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7" name="Shape 119"/>
          <p:cNvSpPr txBox="1">
            <a:spLocks/>
          </p:cNvSpPr>
          <p:nvPr/>
        </p:nvSpPr>
        <p:spPr>
          <a:xfrm rot="5400000">
            <a:off x="433796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8" name="Arc 47"/>
          <p:cNvSpPr/>
          <p:nvPr/>
        </p:nvSpPr>
        <p:spPr>
          <a:xfrm>
            <a:off x="8825071" y="4614546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>
            <a:spLocks noChangeArrowheads="1"/>
          </p:cNvSpPr>
          <p:nvPr/>
        </p:nvSpPr>
        <p:spPr bwMode="auto">
          <a:xfrm rot="21134408">
            <a:off x="8478897" y="4478733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524078" y="465493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</a:t>
            </a:r>
            <a:r>
              <a:rPr lang="en-US" b="1" dirty="0">
                <a:solidFill>
                  <a:srgbClr val="44C7FF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5424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19"/>
          <p:cNvSpPr txBox="1">
            <a:spLocks/>
          </p:cNvSpPr>
          <p:nvPr/>
        </p:nvSpPr>
        <p:spPr>
          <a:xfrm>
            <a:off x="2126820" y="2211585"/>
            <a:ext cx="6534550" cy="2496069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15900" dist="50800" dir="5400000" sx="109000" sy="109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Shape 119"/>
          <p:cNvSpPr txBox="1">
            <a:spLocks/>
          </p:cNvSpPr>
          <p:nvPr/>
        </p:nvSpPr>
        <p:spPr>
          <a:xfrm>
            <a:off x="2126820" y="1253987"/>
            <a:ext cx="4419075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         Test </a:t>
            </a:r>
            <a:r>
              <a:rPr lang="en-US" sz="2000" b="1" dirty="0">
                <a:solidFill>
                  <a:schemeClr val="bg1"/>
                </a:solidFill>
              </a:rPr>
              <a:t>Plan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16795" y="2631877"/>
            <a:ext cx="4337050" cy="2387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26820" y="2290169"/>
            <a:ext cx="5378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Base </a:t>
            </a: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on Project Plan, </a:t>
            </a:r>
            <a:r>
              <a:rPr lang="en-US" sz="20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Project Schedule</a:t>
            </a: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, SRS to create Test Plan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5500" y="2324100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316795" y="3393877"/>
            <a:ext cx="6827205" cy="1631216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Acceptance Test </a:t>
            </a:r>
            <a:r>
              <a:rPr lang="en-US" sz="2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Criteria</a:t>
            </a: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Risks and </a:t>
            </a:r>
            <a:r>
              <a:rPr lang="en-US" sz="2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contingencies</a:t>
            </a: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Features to be tested</a:t>
            </a:r>
          </a:p>
          <a:p>
            <a:pPr marL="342900" lvl="5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342900" lvl="5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Responsibilities</a:t>
            </a: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Environment</a:t>
            </a:r>
            <a:endParaRPr lang="en-US" sz="20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Schedules</a:t>
            </a:r>
          </a:p>
          <a:p>
            <a:pPr lvl="5"/>
            <a:r>
              <a:rPr lang="en-US" dirty="0" smtClean="0">
                <a:solidFill>
                  <a:schemeClr val="bg1"/>
                </a:solidFill>
              </a:rPr>
              <a:t>….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6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9" name="Shape 784"/>
          <p:cNvGrpSpPr/>
          <p:nvPr/>
        </p:nvGrpSpPr>
        <p:grpSpPr>
          <a:xfrm>
            <a:off x="2294902" y="1412604"/>
            <a:ext cx="337796" cy="319873"/>
            <a:chOff x="5973900" y="318475"/>
            <a:chExt cx="401900" cy="380575"/>
          </a:xfrm>
        </p:grpSpPr>
        <p:sp>
          <p:nvSpPr>
            <p:cNvPr id="20" name="Shape 785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786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787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788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789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790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791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792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793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794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795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796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797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798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4" name="Shape 854"/>
          <p:cNvGrpSpPr/>
          <p:nvPr/>
        </p:nvGrpSpPr>
        <p:grpSpPr>
          <a:xfrm rot="756956">
            <a:off x="121205" y="2373713"/>
            <a:ext cx="1651844" cy="1852099"/>
            <a:chOff x="5233525" y="4954450"/>
            <a:chExt cx="538275" cy="516350"/>
          </a:xfrm>
        </p:grpSpPr>
        <p:sp>
          <p:nvSpPr>
            <p:cNvPr id="35" name="Shape 855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856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857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858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859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86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861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86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863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864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865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6" name="Arc 45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35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0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78353" y="2087662"/>
            <a:ext cx="15872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Create Test Case</a:t>
            </a:r>
          </a:p>
        </p:txBody>
      </p:sp>
      <p:sp>
        <p:nvSpPr>
          <p:cNvPr id="5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7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Shape 119"/>
          <p:cNvSpPr txBox="1">
            <a:spLocks/>
          </p:cNvSpPr>
          <p:nvPr/>
        </p:nvSpPr>
        <p:spPr>
          <a:xfrm>
            <a:off x="2248003" y="846743"/>
            <a:ext cx="4419075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             </a:t>
            </a:r>
            <a:r>
              <a:rPr lang="en-US" sz="2000" b="1" dirty="0" smtClean="0">
                <a:solidFill>
                  <a:schemeClr val="bg1"/>
                </a:solidFill>
              </a:rPr>
              <a:t>Test </a:t>
            </a:r>
            <a:r>
              <a:rPr lang="en-US" sz="2000" b="1" dirty="0" smtClean="0">
                <a:solidFill>
                  <a:schemeClr val="bg1"/>
                </a:solidFill>
              </a:rPr>
              <a:t>Case</a:t>
            </a:r>
            <a:endParaRPr lang="en-US" sz="20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6" name="Freeform 25"/>
          <p:cNvSpPr>
            <a:spLocks noChangeArrowheads="1"/>
          </p:cNvSpPr>
          <p:nvPr/>
        </p:nvSpPr>
        <p:spPr bwMode="auto">
          <a:xfrm>
            <a:off x="2325283" y="936142"/>
            <a:ext cx="507924" cy="546101"/>
          </a:xfrm>
          <a:custGeom>
            <a:avLst/>
            <a:gdLst>
              <a:gd name="T0" fmla="*/ 579 w 608"/>
              <a:gd name="T1" fmla="*/ 566 h 567"/>
              <a:gd name="T2" fmla="*/ 579 w 608"/>
              <a:gd name="T3" fmla="*/ 566 h 567"/>
              <a:gd name="T4" fmla="*/ 28 w 608"/>
              <a:gd name="T5" fmla="*/ 566 h 567"/>
              <a:gd name="T6" fmla="*/ 0 w 608"/>
              <a:gd name="T7" fmla="*/ 537 h 567"/>
              <a:gd name="T8" fmla="*/ 28 w 608"/>
              <a:gd name="T9" fmla="*/ 509 h 567"/>
              <a:gd name="T10" fmla="*/ 579 w 608"/>
              <a:gd name="T11" fmla="*/ 509 h 567"/>
              <a:gd name="T12" fmla="*/ 607 w 608"/>
              <a:gd name="T13" fmla="*/ 537 h 567"/>
              <a:gd name="T14" fmla="*/ 579 w 608"/>
              <a:gd name="T15" fmla="*/ 566 h 567"/>
              <a:gd name="T16" fmla="*/ 459 w 608"/>
              <a:gd name="T17" fmla="*/ 149 h 567"/>
              <a:gd name="T18" fmla="*/ 459 w 608"/>
              <a:gd name="T19" fmla="*/ 149 h 567"/>
              <a:gd name="T20" fmla="*/ 381 w 608"/>
              <a:gd name="T21" fmla="*/ 71 h 567"/>
              <a:gd name="T22" fmla="*/ 445 w 608"/>
              <a:gd name="T23" fmla="*/ 7 h 567"/>
              <a:gd name="T24" fmla="*/ 480 w 608"/>
              <a:gd name="T25" fmla="*/ 7 h 567"/>
              <a:gd name="T26" fmla="*/ 523 w 608"/>
              <a:gd name="T27" fmla="*/ 50 h 567"/>
              <a:gd name="T28" fmla="*/ 523 w 608"/>
              <a:gd name="T29" fmla="*/ 92 h 567"/>
              <a:gd name="T30" fmla="*/ 459 w 608"/>
              <a:gd name="T31" fmla="*/ 149 h 567"/>
              <a:gd name="T32" fmla="*/ 205 w 608"/>
              <a:gd name="T33" fmla="*/ 410 h 567"/>
              <a:gd name="T34" fmla="*/ 205 w 608"/>
              <a:gd name="T35" fmla="*/ 410 h 567"/>
              <a:gd name="T36" fmla="*/ 127 w 608"/>
              <a:gd name="T37" fmla="*/ 325 h 567"/>
              <a:gd name="T38" fmla="*/ 360 w 608"/>
              <a:gd name="T39" fmla="*/ 92 h 567"/>
              <a:gd name="T40" fmla="*/ 445 w 608"/>
              <a:gd name="T41" fmla="*/ 170 h 567"/>
              <a:gd name="T42" fmla="*/ 205 w 608"/>
              <a:gd name="T43" fmla="*/ 410 h 567"/>
              <a:gd name="T44" fmla="*/ 77 w 608"/>
              <a:gd name="T45" fmla="*/ 453 h 567"/>
              <a:gd name="T46" fmla="*/ 77 w 608"/>
              <a:gd name="T47" fmla="*/ 453 h 567"/>
              <a:gd name="T48" fmla="*/ 106 w 608"/>
              <a:gd name="T49" fmla="*/ 347 h 567"/>
              <a:gd name="T50" fmla="*/ 183 w 608"/>
              <a:gd name="T51" fmla="*/ 424 h 567"/>
              <a:gd name="T52" fmla="*/ 77 w 608"/>
              <a:gd name="T53" fmla="*/ 453 h 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08" h="567">
                <a:moveTo>
                  <a:pt x="579" y="566"/>
                </a:moveTo>
                <a:lnTo>
                  <a:pt x="579" y="566"/>
                </a:lnTo>
                <a:cubicBezTo>
                  <a:pt x="28" y="566"/>
                  <a:pt x="28" y="566"/>
                  <a:pt x="28" y="566"/>
                </a:cubicBezTo>
                <a:cubicBezTo>
                  <a:pt x="14" y="566"/>
                  <a:pt x="0" y="559"/>
                  <a:pt x="0" y="537"/>
                </a:cubicBezTo>
                <a:cubicBezTo>
                  <a:pt x="0" y="523"/>
                  <a:pt x="14" y="509"/>
                  <a:pt x="28" y="509"/>
                </a:cubicBezTo>
                <a:cubicBezTo>
                  <a:pt x="579" y="509"/>
                  <a:pt x="579" y="509"/>
                  <a:pt x="579" y="509"/>
                </a:cubicBezTo>
                <a:cubicBezTo>
                  <a:pt x="593" y="509"/>
                  <a:pt x="607" y="523"/>
                  <a:pt x="607" y="537"/>
                </a:cubicBezTo>
                <a:cubicBezTo>
                  <a:pt x="607" y="559"/>
                  <a:pt x="593" y="566"/>
                  <a:pt x="579" y="566"/>
                </a:cubicBezTo>
                <a:close/>
                <a:moveTo>
                  <a:pt x="459" y="149"/>
                </a:moveTo>
                <a:lnTo>
                  <a:pt x="459" y="149"/>
                </a:lnTo>
                <a:cubicBezTo>
                  <a:pt x="381" y="71"/>
                  <a:pt x="381" y="71"/>
                  <a:pt x="381" y="71"/>
                </a:cubicBezTo>
                <a:cubicBezTo>
                  <a:pt x="445" y="7"/>
                  <a:pt x="445" y="7"/>
                  <a:pt x="445" y="7"/>
                </a:cubicBezTo>
                <a:cubicBezTo>
                  <a:pt x="452" y="0"/>
                  <a:pt x="473" y="0"/>
                  <a:pt x="480" y="7"/>
                </a:cubicBezTo>
                <a:cubicBezTo>
                  <a:pt x="523" y="50"/>
                  <a:pt x="523" y="50"/>
                  <a:pt x="523" y="50"/>
                </a:cubicBezTo>
                <a:cubicBezTo>
                  <a:pt x="530" y="64"/>
                  <a:pt x="530" y="78"/>
                  <a:pt x="523" y="92"/>
                </a:cubicBezTo>
                <a:lnTo>
                  <a:pt x="459" y="149"/>
                </a:lnTo>
                <a:close/>
                <a:moveTo>
                  <a:pt x="205" y="410"/>
                </a:moveTo>
                <a:lnTo>
                  <a:pt x="205" y="410"/>
                </a:lnTo>
                <a:cubicBezTo>
                  <a:pt x="127" y="325"/>
                  <a:pt x="127" y="325"/>
                  <a:pt x="127" y="325"/>
                </a:cubicBezTo>
                <a:cubicBezTo>
                  <a:pt x="360" y="92"/>
                  <a:pt x="360" y="92"/>
                  <a:pt x="360" y="92"/>
                </a:cubicBezTo>
                <a:cubicBezTo>
                  <a:pt x="445" y="170"/>
                  <a:pt x="445" y="170"/>
                  <a:pt x="445" y="170"/>
                </a:cubicBezTo>
                <a:lnTo>
                  <a:pt x="205" y="410"/>
                </a:lnTo>
                <a:close/>
                <a:moveTo>
                  <a:pt x="77" y="453"/>
                </a:moveTo>
                <a:lnTo>
                  <a:pt x="77" y="453"/>
                </a:lnTo>
                <a:cubicBezTo>
                  <a:pt x="106" y="347"/>
                  <a:pt x="106" y="347"/>
                  <a:pt x="106" y="347"/>
                </a:cubicBezTo>
                <a:cubicBezTo>
                  <a:pt x="183" y="424"/>
                  <a:pt x="183" y="424"/>
                  <a:pt x="183" y="424"/>
                </a:cubicBezTo>
                <a:lnTo>
                  <a:pt x="77" y="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grpSp>
        <p:nvGrpSpPr>
          <p:cNvPr id="60" name="Group 59"/>
          <p:cNvGrpSpPr>
            <a:grpSpLocks/>
          </p:cNvGrpSpPr>
          <p:nvPr/>
        </p:nvGrpSpPr>
        <p:grpSpPr bwMode="auto">
          <a:xfrm>
            <a:off x="2627416" y="2150792"/>
            <a:ext cx="3771900" cy="1517650"/>
            <a:chOff x="2615119" y="3454400"/>
            <a:chExt cx="4076192" cy="1640652"/>
          </a:xfrm>
        </p:grpSpPr>
        <p:sp>
          <p:nvSpPr>
            <p:cNvPr id="85" name="Rectangle 84"/>
            <p:cNvSpPr/>
            <p:nvPr/>
          </p:nvSpPr>
          <p:spPr>
            <a:xfrm>
              <a:off x="3162385" y="3454400"/>
              <a:ext cx="3528926" cy="952471"/>
            </a:xfrm>
            <a:prstGeom prst="rect">
              <a:avLst/>
            </a:prstGeom>
            <a:gradFill flip="none" rotWithShape="1">
              <a:gsLst>
                <a:gs pos="10000">
                  <a:srgbClr val="2BD0D4">
                    <a:shade val="30000"/>
                    <a:satMod val="115000"/>
                    <a:lumMod val="80000"/>
                  </a:srgbClr>
                </a:gs>
                <a:gs pos="50000">
                  <a:srgbClr val="2BD0D4">
                    <a:shade val="67500"/>
                    <a:satMod val="115000"/>
                  </a:srgbClr>
                </a:gs>
                <a:gs pos="100000">
                  <a:srgbClr val="2BD0D4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539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86" name="Freeform 85"/>
            <p:cNvSpPr/>
            <p:nvPr/>
          </p:nvSpPr>
          <p:spPr>
            <a:xfrm rot="349079">
              <a:off x="2615119" y="3759107"/>
              <a:ext cx="2308247" cy="1335945"/>
            </a:xfrm>
            <a:custGeom>
              <a:avLst/>
              <a:gdLst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092037 w 2410691"/>
                <a:gd name="connsiteY2" fmla="*/ 6793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0691" h="1649124">
                  <a:moveTo>
                    <a:pt x="0" y="873270"/>
                  </a:moveTo>
                  <a:cubicBezTo>
                    <a:pt x="910244" y="895668"/>
                    <a:pt x="1812867" y="1238106"/>
                    <a:pt x="2410691" y="1649124"/>
                  </a:cubicBezTo>
                  <a:lnTo>
                    <a:pt x="2192050" y="641206"/>
                  </a:lnTo>
                  <a:cubicBezTo>
                    <a:pt x="2107623" y="436996"/>
                    <a:pt x="1951647" y="226118"/>
                    <a:pt x="1548133" y="0"/>
                  </a:cubicBezTo>
                  <a:cubicBezTo>
                    <a:pt x="1073296" y="254397"/>
                    <a:pt x="838819" y="413663"/>
                    <a:pt x="0" y="87327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57000"/>
                  </a:schemeClr>
                </a:gs>
                <a:gs pos="66000">
                  <a:schemeClr val="bg1">
                    <a:shade val="67500"/>
                    <a:satMod val="115000"/>
                    <a:lumMod val="56000"/>
                    <a:lumOff val="44000"/>
                    <a:alpha val="0"/>
                  </a:schemeClr>
                </a:gs>
                <a:gs pos="100000">
                  <a:schemeClr val="bg1">
                    <a:shade val="100000"/>
                    <a:satMod val="115000"/>
                    <a:alpha val="0"/>
                    <a:lumMod val="0"/>
                    <a:lumOff val="100000"/>
                  </a:schemeClr>
                </a:gs>
              </a:gsLst>
              <a:lin ang="600000" scaled="0"/>
              <a:tileRect/>
            </a:gradFill>
            <a:ln w="53975">
              <a:solidFill>
                <a:srgbClr val="FFFFFF"/>
              </a:solidFill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/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61" name="Group 60"/>
          <p:cNvGrpSpPr>
            <a:grpSpLocks/>
          </p:cNvGrpSpPr>
          <p:nvPr/>
        </p:nvGrpSpPr>
        <p:grpSpPr bwMode="auto">
          <a:xfrm>
            <a:off x="1813028" y="3016608"/>
            <a:ext cx="4581525" cy="1555750"/>
            <a:chOff x="1739442" y="4403725"/>
            <a:chExt cx="4951869" cy="1680321"/>
          </a:xfrm>
        </p:grpSpPr>
        <p:sp>
          <p:nvSpPr>
            <p:cNvPr id="83" name="Rectangle 82"/>
            <p:cNvSpPr/>
            <p:nvPr/>
          </p:nvSpPr>
          <p:spPr>
            <a:xfrm>
              <a:off x="2209578" y="4403725"/>
              <a:ext cx="4481733" cy="953325"/>
            </a:xfrm>
            <a:prstGeom prst="rect">
              <a:avLst/>
            </a:prstGeom>
            <a:gradFill flip="none" rotWithShape="1">
              <a:gsLst>
                <a:gs pos="10000">
                  <a:schemeClr val="bg1">
                    <a:shade val="30000"/>
                    <a:satMod val="115000"/>
                    <a:lumMod val="80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508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84" name="Freeform 83"/>
            <p:cNvSpPr/>
            <p:nvPr/>
          </p:nvSpPr>
          <p:spPr>
            <a:xfrm rot="349079">
              <a:off x="1739442" y="4748101"/>
              <a:ext cx="2308247" cy="1335945"/>
            </a:xfrm>
            <a:custGeom>
              <a:avLst/>
              <a:gdLst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092037 w 2410691"/>
                <a:gd name="connsiteY2" fmla="*/ 6793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0691" h="1649124">
                  <a:moveTo>
                    <a:pt x="0" y="873270"/>
                  </a:moveTo>
                  <a:cubicBezTo>
                    <a:pt x="910244" y="895668"/>
                    <a:pt x="1812867" y="1238106"/>
                    <a:pt x="2410691" y="1649124"/>
                  </a:cubicBezTo>
                  <a:lnTo>
                    <a:pt x="2192050" y="641206"/>
                  </a:lnTo>
                  <a:cubicBezTo>
                    <a:pt x="2107623" y="436996"/>
                    <a:pt x="1951647" y="226118"/>
                    <a:pt x="1548133" y="0"/>
                  </a:cubicBezTo>
                  <a:cubicBezTo>
                    <a:pt x="1073296" y="254397"/>
                    <a:pt x="838819" y="413663"/>
                    <a:pt x="0" y="87327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57000"/>
                  </a:schemeClr>
                </a:gs>
                <a:gs pos="66000">
                  <a:schemeClr val="bg1">
                    <a:shade val="67500"/>
                    <a:satMod val="115000"/>
                    <a:alpha val="10000"/>
                    <a:lumMod val="56000"/>
                    <a:lumOff val="44000"/>
                  </a:schemeClr>
                </a:gs>
                <a:gs pos="100000">
                  <a:schemeClr val="bg1">
                    <a:shade val="100000"/>
                    <a:satMod val="115000"/>
                    <a:alpha val="0"/>
                    <a:lumMod val="0"/>
                    <a:lumOff val="100000"/>
                  </a:schemeClr>
                </a:gs>
              </a:gsLst>
              <a:lin ang="600000" scaled="0"/>
              <a:tileRect/>
            </a:gradFill>
            <a:ln w="50800">
              <a:solidFill>
                <a:srgbClr val="FFFFFF"/>
              </a:solidFill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62" name="Freeform 61"/>
          <p:cNvSpPr/>
          <p:nvPr/>
        </p:nvSpPr>
        <p:spPr>
          <a:xfrm>
            <a:off x="3133828" y="1715817"/>
            <a:ext cx="1101725" cy="1312863"/>
          </a:xfrm>
          <a:custGeom>
            <a:avLst/>
            <a:gdLst>
              <a:gd name="connsiteX0" fmla="*/ 0 w 1190625"/>
              <a:gd name="connsiteY0" fmla="*/ 1419225 h 1419225"/>
              <a:gd name="connsiteX1" fmla="*/ 0 w 1190625"/>
              <a:gd name="connsiteY1" fmla="*/ 471487 h 1419225"/>
              <a:gd name="connsiteX2" fmla="*/ 957262 w 1190625"/>
              <a:gd name="connsiteY2" fmla="*/ 0 h 1419225"/>
              <a:gd name="connsiteX3" fmla="*/ 1190625 w 1190625"/>
              <a:gd name="connsiteY3" fmla="*/ 347662 h 1419225"/>
              <a:gd name="connsiteX4" fmla="*/ 947737 w 1190625"/>
              <a:gd name="connsiteY4" fmla="*/ 952500 h 1419225"/>
              <a:gd name="connsiteX5" fmla="*/ 0 w 1190625"/>
              <a:gd name="connsiteY5" fmla="*/ 141922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90625" h="1419225">
                <a:moveTo>
                  <a:pt x="0" y="1419225"/>
                </a:moveTo>
                <a:lnTo>
                  <a:pt x="0" y="471487"/>
                </a:lnTo>
                <a:lnTo>
                  <a:pt x="957262" y="0"/>
                </a:lnTo>
                <a:lnTo>
                  <a:pt x="1190625" y="347662"/>
                </a:lnTo>
                <a:lnTo>
                  <a:pt x="947737" y="952500"/>
                </a:lnTo>
                <a:lnTo>
                  <a:pt x="0" y="1419225"/>
                </a:lnTo>
                <a:close/>
              </a:path>
            </a:pathLst>
          </a:custGeom>
          <a:solidFill>
            <a:srgbClr val="2BD0D4"/>
          </a:solidFill>
          <a:ln w="1016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2252766" y="2590530"/>
            <a:ext cx="1101725" cy="1314450"/>
          </a:xfrm>
          <a:custGeom>
            <a:avLst/>
            <a:gdLst>
              <a:gd name="connsiteX0" fmla="*/ 0 w 1190625"/>
              <a:gd name="connsiteY0" fmla="*/ 1419225 h 1419225"/>
              <a:gd name="connsiteX1" fmla="*/ 0 w 1190625"/>
              <a:gd name="connsiteY1" fmla="*/ 471487 h 1419225"/>
              <a:gd name="connsiteX2" fmla="*/ 957262 w 1190625"/>
              <a:gd name="connsiteY2" fmla="*/ 0 h 1419225"/>
              <a:gd name="connsiteX3" fmla="*/ 1190625 w 1190625"/>
              <a:gd name="connsiteY3" fmla="*/ 347662 h 1419225"/>
              <a:gd name="connsiteX4" fmla="*/ 947737 w 1190625"/>
              <a:gd name="connsiteY4" fmla="*/ 952500 h 1419225"/>
              <a:gd name="connsiteX5" fmla="*/ 0 w 1190625"/>
              <a:gd name="connsiteY5" fmla="*/ 141922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90625" h="1419225">
                <a:moveTo>
                  <a:pt x="0" y="1419225"/>
                </a:moveTo>
                <a:lnTo>
                  <a:pt x="0" y="471487"/>
                </a:lnTo>
                <a:lnTo>
                  <a:pt x="957262" y="0"/>
                </a:lnTo>
                <a:lnTo>
                  <a:pt x="1190625" y="347662"/>
                </a:lnTo>
                <a:lnTo>
                  <a:pt x="947737" y="952500"/>
                </a:lnTo>
                <a:lnTo>
                  <a:pt x="0" y="1419225"/>
                </a:lnTo>
                <a:close/>
              </a:path>
            </a:pathLst>
          </a:custGeom>
          <a:solidFill>
            <a:srgbClr val="EEEEEE"/>
          </a:solidFill>
          <a:ln w="825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6" name="TextBox 20"/>
          <p:cNvSpPr txBox="1"/>
          <p:nvPr/>
        </p:nvSpPr>
        <p:spPr>
          <a:xfrm>
            <a:off x="3340539" y="2083464"/>
            <a:ext cx="580492" cy="481779"/>
          </a:xfrm>
          <a:prstGeom prst="rect">
            <a:avLst/>
          </a:prstGeom>
          <a:noFill/>
        </p:spPr>
        <p:txBody>
          <a:bodyPr wrap="none" numCol="1">
            <a:prstTxWarp prst="textPlain">
              <a:avLst/>
            </a:prstTxWarp>
            <a:spAutoFit/>
            <a:scene3d>
              <a:camera prst="perspectiveHeroicExtremeRightFacing">
                <a:rot lat="1985136" lon="19620348" rev="206230"/>
              </a:camera>
              <a:lightRig rig="threePt" dir="t"/>
            </a:scene3d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01</a:t>
            </a:r>
            <a:endParaRPr lang="en-US" sz="3600" b="1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7" name="TextBox 21"/>
          <p:cNvSpPr txBox="1"/>
          <p:nvPr/>
        </p:nvSpPr>
        <p:spPr>
          <a:xfrm>
            <a:off x="2434221" y="2980083"/>
            <a:ext cx="580492" cy="481779"/>
          </a:xfrm>
          <a:prstGeom prst="rect">
            <a:avLst/>
          </a:prstGeom>
          <a:noFill/>
        </p:spPr>
        <p:txBody>
          <a:bodyPr wrap="none" numCol="1">
            <a:prstTxWarp prst="textPlain">
              <a:avLst/>
            </a:prstTxWarp>
            <a:spAutoFit/>
            <a:scene3d>
              <a:camera prst="perspectiveHeroicExtremeRightFacing">
                <a:rot lat="1985136" lon="19620348" rev="206230"/>
              </a:camera>
              <a:lightRig rig="threePt" dir="t"/>
            </a:scene3d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02</a:t>
            </a:r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425825" y="3125194"/>
            <a:ext cx="2945689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ntegration Test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ase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6" name="Group 75"/>
          <p:cNvGrpSpPr>
            <a:grpSpLocks/>
          </p:cNvGrpSpPr>
          <p:nvPr/>
        </p:nvGrpSpPr>
        <p:grpSpPr bwMode="auto">
          <a:xfrm>
            <a:off x="2547246" y="3459262"/>
            <a:ext cx="3847307" cy="1993899"/>
            <a:chOff x="3125286" y="4883150"/>
            <a:chExt cx="4157155" cy="2155097"/>
          </a:xfrm>
        </p:grpSpPr>
        <p:sp>
          <p:nvSpPr>
            <p:cNvPr id="80" name="Rectangle 79"/>
            <p:cNvSpPr/>
            <p:nvPr/>
          </p:nvSpPr>
          <p:spPr>
            <a:xfrm>
              <a:off x="3619307" y="5349859"/>
              <a:ext cx="3663134" cy="952292"/>
            </a:xfrm>
            <a:prstGeom prst="rect">
              <a:avLst/>
            </a:prstGeom>
            <a:gradFill flip="none" rotWithShape="1">
              <a:gsLst>
                <a:gs pos="10000">
                  <a:srgbClr val="E9BD98">
                    <a:shade val="30000"/>
                    <a:satMod val="115000"/>
                    <a:lumMod val="80000"/>
                  </a:srgbClr>
                </a:gs>
                <a:gs pos="50000">
                  <a:srgbClr val="E9BD98">
                    <a:shade val="67500"/>
                    <a:satMod val="115000"/>
                  </a:srgbClr>
                </a:gs>
                <a:gs pos="100000">
                  <a:srgbClr val="E9BD9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539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81" name="Freeform 80"/>
            <p:cNvSpPr/>
            <p:nvPr/>
          </p:nvSpPr>
          <p:spPr>
            <a:xfrm rot="349079">
              <a:off x="3125286" y="5702302"/>
              <a:ext cx="2308247" cy="1335945"/>
            </a:xfrm>
            <a:custGeom>
              <a:avLst/>
              <a:gdLst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092037 w 2410691"/>
                <a:gd name="connsiteY2" fmla="*/ 6793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0691" h="1649124">
                  <a:moveTo>
                    <a:pt x="0" y="873270"/>
                  </a:moveTo>
                  <a:cubicBezTo>
                    <a:pt x="910244" y="895668"/>
                    <a:pt x="1812867" y="1238106"/>
                    <a:pt x="2410691" y="1649124"/>
                  </a:cubicBezTo>
                  <a:lnTo>
                    <a:pt x="2192050" y="641206"/>
                  </a:lnTo>
                  <a:cubicBezTo>
                    <a:pt x="2107623" y="436996"/>
                    <a:pt x="1951647" y="226118"/>
                    <a:pt x="1548133" y="0"/>
                  </a:cubicBezTo>
                  <a:cubicBezTo>
                    <a:pt x="1073296" y="254397"/>
                    <a:pt x="838819" y="413663"/>
                    <a:pt x="0" y="87327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57000"/>
                  </a:schemeClr>
                </a:gs>
                <a:gs pos="66000">
                  <a:schemeClr val="bg1">
                    <a:shade val="67500"/>
                    <a:satMod val="115000"/>
                    <a:alpha val="10000"/>
                    <a:lumMod val="56000"/>
                    <a:lumOff val="44000"/>
                  </a:schemeClr>
                </a:gs>
                <a:gs pos="100000">
                  <a:schemeClr val="bg1">
                    <a:shade val="100000"/>
                    <a:satMod val="115000"/>
                    <a:alpha val="0"/>
                    <a:lumMod val="0"/>
                    <a:lumOff val="100000"/>
                  </a:schemeClr>
                </a:gs>
              </a:gsLst>
              <a:lin ang="600000" scaled="0"/>
              <a:tileRect/>
            </a:gradFill>
            <a:ln w="53975">
              <a:solidFill>
                <a:srgbClr val="FFFFFF"/>
              </a:solidFill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2" name="Freeform 81"/>
            <p:cNvSpPr/>
            <p:nvPr/>
          </p:nvSpPr>
          <p:spPr>
            <a:xfrm>
              <a:off x="3617592" y="4883150"/>
              <a:ext cx="1190454" cy="1419000"/>
            </a:xfrm>
            <a:custGeom>
              <a:avLst/>
              <a:gdLst>
                <a:gd name="connsiteX0" fmla="*/ 0 w 1190625"/>
                <a:gd name="connsiteY0" fmla="*/ 1419225 h 1419225"/>
                <a:gd name="connsiteX1" fmla="*/ 0 w 1190625"/>
                <a:gd name="connsiteY1" fmla="*/ 471487 h 1419225"/>
                <a:gd name="connsiteX2" fmla="*/ 957262 w 1190625"/>
                <a:gd name="connsiteY2" fmla="*/ 0 h 1419225"/>
                <a:gd name="connsiteX3" fmla="*/ 1190625 w 1190625"/>
                <a:gd name="connsiteY3" fmla="*/ 347662 h 1419225"/>
                <a:gd name="connsiteX4" fmla="*/ 947737 w 1190625"/>
                <a:gd name="connsiteY4" fmla="*/ 952500 h 1419225"/>
                <a:gd name="connsiteX5" fmla="*/ 0 w 1190625"/>
                <a:gd name="connsiteY5" fmla="*/ 1419225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0625" h="1419225">
                  <a:moveTo>
                    <a:pt x="0" y="1419225"/>
                  </a:moveTo>
                  <a:lnTo>
                    <a:pt x="0" y="471487"/>
                  </a:lnTo>
                  <a:lnTo>
                    <a:pt x="957262" y="0"/>
                  </a:lnTo>
                  <a:lnTo>
                    <a:pt x="1190625" y="347662"/>
                  </a:lnTo>
                  <a:lnTo>
                    <a:pt x="947737" y="952500"/>
                  </a:lnTo>
                  <a:lnTo>
                    <a:pt x="0" y="1419225"/>
                  </a:lnTo>
                  <a:close/>
                </a:path>
              </a:pathLst>
            </a:custGeom>
            <a:solidFill>
              <a:srgbClr val="E9BD98"/>
            </a:solidFill>
            <a:ln w="539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77" name="TextBox 22"/>
          <p:cNvSpPr txBox="1"/>
          <p:nvPr/>
        </p:nvSpPr>
        <p:spPr>
          <a:xfrm>
            <a:off x="3229079" y="3849154"/>
            <a:ext cx="580492" cy="481779"/>
          </a:xfrm>
          <a:prstGeom prst="rect">
            <a:avLst/>
          </a:prstGeom>
          <a:noFill/>
        </p:spPr>
        <p:txBody>
          <a:bodyPr wrap="none" numCol="1">
            <a:prstTxWarp prst="textPlain">
              <a:avLst/>
            </a:prstTxWarp>
            <a:spAutoFit/>
            <a:scene3d>
              <a:camera prst="perspectiveHeroicExtremeRightFacing">
                <a:rot lat="1985136" lon="19620348" rev="206230"/>
              </a:camera>
              <a:lightRig rig="threePt" dir="t"/>
            </a:scene3d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03</a:t>
            </a:r>
            <a:endParaRPr lang="en-US" sz="3600" b="1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9" name="Rectangle 78"/>
          <p:cNvSpPr>
            <a:spLocks noChangeArrowheads="1"/>
          </p:cNvSpPr>
          <p:nvPr/>
        </p:nvSpPr>
        <p:spPr bwMode="auto">
          <a:xfrm>
            <a:off x="4005835" y="4063730"/>
            <a:ext cx="237125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algn="r"/>
            <a:r>
              <a:rPr lang="en-US" sz="2000" b="1" dirty="0" smtClean="0">
                <a:solidFill>
                  <a:srgbClr val="242424"/>
                </a:solidFill>
                <a:latin typeface="Arial" charset="0"/>
              </a:rPr>
              <a:t>System Test Case</a:t>
            </a:r>
            <a:endParaRPr lang="en-US" sz="2000" b="1" dirty="0">
              <a:solidFill>
                <a:srgbClr val="242424"/>
              </a:solidFill>
              <a:latin typeface="Arial" charset="0"/>
            </a:endParaRPr>
          </a:p>
        </p:txBody>
      </p:sp>
      <p:pic>
        <p:nvPicPr>
          <p:cNvPr id="87" name="Picture 86" descr="shadow_1_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11"/>
          <a:stretch>
            <a:fillRect/>
          </a:stretch>
        </p:blipFill>
        <p:spPr bwMode="gray">
          <a:xfrm flipH="1">
            <a:off x="6728983" y="2144172"/>
            <a:ext cx="183090" cy="2844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Rectangle 88"/>
          <p:cNvSpPr/>
          <p:nvPr/>
        </p:nvSpPr>
        <p:spPr>
          <a:xfrm>
            <a:off x="3727826" y="2343369"/>
            <a:ext cx="2598738" cy="400110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Unit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est Case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Arc 2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37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35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Shape 144"/>
          <p:cNvGrpSpPr/>
          <p:nvPr/>
        </p:nvGrpSpPr>
        <p:grpSpPr>
          <a:xfrm>
            <a:off x="4212252" y="836317"/>
            <a:ext cx="702681" cy="1114048"/>
            <a:chOff x="6718575" y="2318625"/>
            <a:chExt cx="256950" cy="407375"/>
          </a:xfrm>
        </p:grpSpPr>
        <p:sp>
          <p:nvSpPr>
            <p:cNvPr id="145" name="Shape 14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8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" name="Shape 119"/>
          <p:cNvSpPr txBox="1">
            <a:spLocks/>
          </p:cNvSpPr>
          <p:nvPr/>
        </p:nvSpPr>
        <p:spPr>
          <a:xfrm>
            <a:off x="1754002" y="371719"/>
            <a:ext cx="2556618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        V-Model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" name="Arc 20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3</a:t>
            </a:r>
            <a:r>
              <a:rPr lang="en-US" b="1" dirty="0" smtClean="0">
                <a:solidFill>
                  <a:srgbClr val="44C7FF"/>
                </a:solidFill>
              </a:rPr>
              <a:t>2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934" y="1231002"/>
            <a:ext cx="6252806" cy="385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28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ctrTitle" idx="4294967295"/>
          </p:nvPr>
        </p:nvSpPr>
        <p:spPr>
          <a:xfrm>
            <a:off x="1825624" y="52625"/>
            <a:ext cx="4968875" cy="151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" sz="2800" dirty="0" smtClean="0">
                <a:solidFill>
                  <a:schemeClr val="tx1"/>
                </a:solidFill>
                <a:latin typeface="+mj-lt"/>
              </a:rPr>
              <a:t>Test </a:t>
            </a:r>
            <a:r>
              <a:rPr lang="en-US" sz="2800" dirty="0" smtClean="0">
                <a:solidFill>
                  <a:schemeClr val="tx1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Environment and Tool</a:t>
            </a:r>
            <a:endParaRPr lang="en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subTitle" idx="4294967295"/>
          </p:nvPr>
        </p:nvSpPr>
        <p:spPr>
          <a:xfrm>
            <a:off x="596900" y="2469267"/>
            <a:ext cx="6451600" cy="14398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tx1"/>
                </a:solidFill>
              </a:rPr>
              <a:t>Microsoft </a:t>
            </a:r>
            <a:r>
              <a:rPr lang="en-US" b="1" dirty="0" smtClean="0">
                <a:solidFill>
                  <a:schemeClr val="tx1"/>
                </a:solidFill>
              </a:rPr>
              <a:t>Windows </a:t>
            </a:r>
            <a:r>
              <a:rPr lang="en-US" b="1" dirty="0">
                <a:solidFill>
                  <a:schemeClr val="tx1"/>
                </a:solidFill>
              </a:rPr>
              <a:t>10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tx1"/>
                </a:solidFill>
              </a:rPr>
              <a:t>Google Chrome 54.0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tx1"/>
                </a:solidFill>
              </a:rPr>
              <a:t>Mozilla Firefox 49.0.2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tx1"/>
                </a:solidFill>
              </a:rPr>
              <a:t>Microsoft Office Word, Excel </a:t>
            </a:r>
            <a:r>
              <a:rPr lang="en-US" b="1" dirty="0" smtClean="0">
                <a:solidFill>
                  <a:schemeClr val="tx1"/>
                </a:solidFill>
              </a:rPr>
              <a:t>2016</a:t>
            </a:r>
            <a:endParaRPr lang="en-US" b="1" dirty="0">
              <a:solidFill>
                <a:schemeClr val="tx1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" sz="1200" dirty="0">
              <a:solidFill>
                <a:schemeClr val="tx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427" y="489073"/>
            <a:ext cx="796373" cy="7991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92749">
            <a:off x="7529194" y="1721209"/>
            <a:ext cx="763607" cy="7636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340" y="2867679"/>
            <a:ext cx="796373" cy="7963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512" y="3980785"/>
            <a:ext cx="976832" cy="976832"/>
          </a:xfrm>
          <a:prstGeom prst="rect">
            <a:avLst/>
          </a:prstGeom>
        </p:spPr>
      </p:pic>
      <p:sp>
        <p:nvSpPr>
          <p:cNvPr id="21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23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" name="Arc 12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33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09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 idx="4294967295"/>
          </p:nvPr>
        </p:nvSpPr>
        <p:spPr>
          <a:xfrm>
            <a:off x="3425825" y="301625"/>
            <a:ext cx="5718175" cy="50323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THIS IS A SLIDE TITLE</a:t>
            </a:r>
            <a:endParaRPr lang="en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04863"/>
            <a:ext cx="7493397" cy="355706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7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Shape 119"/>
          <p:cNvSpPr txBox="1">
            <a:spLocks/>
          </p:cNvSpPr>
          <p:nvPr/>
        </p:nvSpPr>
        <p:spPr>
          <a:xfrm>
            <a:off x="1435099" y="4469209"/>
            <a:ext cx="3886201" cy="567133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        Integration Test Case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Arc 9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</a:t>
            </a:r>
            <a:r>
              <a:rPr lang="en-US" b="1" dirty="0">
                <a:solidFill>
                  <a:srgbClr val="44C7FF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02242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7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Shape 119"/>
          <p:cNvSpPr txBox="1">
            <a:spLocks/>
          </p:cNvSpPr>
          <p:nvPr/>
        </p:nvSpPr>
        <p:spPr>
          <a:xfrm>
            <a:off x="2248003" y="846743"/>
            <a:ext cx="4419075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             Execute Test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024460" y="2556112"/>
            <a:ext cx="1984375" cy="987425"/>
          </a:xfrm>
          <a:prstGeom prst="rect">
            <a:avLst/>
          </a:prstGeom>
          <a:solidFill>
            <a:srgbClr val="11AFE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008835" y="2056050"/>
            <a:ext cx="990600" cy="1485900"/>
          </a:xfrm>
          <a:custGeom>
            <a:avLst/>
            <a:gdLst>
              <a:gd name="connsiteX0" fmla="*/ 0 w 990600"/>
              <a:gd name="connsiteY0" fmla="*/ 487680 h 1485900"/>
              <a:gd name="connsiteX1" fmla="*/ 0 w 990600"/>
              <a:gd name="connsiteY1" fmla="*/ 1485900 h 1485900"/>
              <a:gd name="connsiteX2" fmla="*/ 990600 w 990600"/>
              <a:gd name="connsiteY2" fmla="*/ 982980 h 1485900"/>
              <a:gd name="connsiteX3" fmla="*/ 990600 w 990600"/>
              <a:gd name="connsiteY3" fmla="*/ 0 h 1485900"/>
              <a:gd name="connsiteX4" fmla="*/ 0 w 990600"/>
              <a:gd name="connsiteY4" fmla="*/ 487680 h 1485900"/>
              <a:gd name="connsiteX0" fmla="*/ 0 w 990600"/>
              <a:gd name="connsiteY0" fmla="*/ 497205 h 1495425"/>
              <a:gd name="connsiteX1" fmla="*/ 0 w 990600"/>
              <a:gd name="connsiteY1" fmla="*/ 1495425 h 1495425"/>
              <a:gd name="connsiteX2" fmla="*/ 990600 w 990600"/>
              <a:gd name="connsiteY2" fmla="*/ 992505 h 1495425"/>
              <a:gd name="connsiteX3" fmla="*/ 990600 w 990600"/>
              <a:gd name="connsiteY3" fmla="*/ 0 h 1495425"/>
              <a:gd name="connsiteX4" fmla="*/ 0 w 990600"/>
              <a:gd name="connsiteY4" fmla="*/ 497205 h 1495425"/>
              <a:gd name="connsiteX0" fmla="*/ 0 w 990600"/>
              <a:gd name="connsiteY0" fmla="*/ 497205 h 1485900"/>
              <a:gd name="connsiteX1" fmla="*/ 0 w 990600"/>
              <a:gd name="connsiteY1" fmla="*/ 1485900 h 1485900"/>
              <a:gd name="connsiteX2" fmla="*/ 990600 w 990600"/>
              <a:gd name="connsiteY2" fmla="*/ 992505 h 1485900"/>
              <a:gd name="connsiteX3" fmla="*/ 990600 w 990600"/>
              <a:gd name="connsiteY3" fmla="*/ 0 h 1485900"/>
              <a:gd name="connsiteX4" fmla="*/ 0 w 990600"/>
              <a:gd name="connsiteY4" fmla="*/ 497205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600" h="1485900">
                <a:moveTo>
                  <a:pt x="0" y="497205"/>
                </a:moveTo>
                <a:lnTo>
                  <a:pt x="0" y="1485900"/>
                </a:lnTo>
                <a:lnTo>
                  <a:pt x="990600" y="992505"/>
                </a:lnTo>
                <a:lnTo>
                  <a:pt x="990600" y="0"/>
                </a:lnTo>
                <a:lnTo>
                  <a:pt x="0" y="497205"/>
                </a:lnTo>
                <a:close/>
              </a:path>
            </a:pathLst>
          </a:custGeom>
          <a:solidFill>
            <a:srgbClr val="0D86B7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4999435" y="2056050"/>
            <a:ext cx="993775" cy="993775"/>
          </a:xfrm>
          <a:prstGeom prst="rect">
            <a:avLst/>
          </a:prstGeom>
          <a:solidFill>
            <a:srgbClr val="11AFE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5993210" y="1563925"/>
            <a:ext cx="998538" cy="1485900"/>
          </a:xfrm>
          <a:custGeom>
            <a:avLst/>
            <a:gdLst>
              <a:gd name="connsiteX0" fmla="*/ 0 w 996950"/>
              <a:gd name="connsiteY0" fmla="*/ 476250 h 1479550"/>
              <a:gd name="connsiteX1" fmla="*/ 0 w 996950"/>
              <a:gd name="connsiteY1" fmla="*/ 1479550 h 1479550"/>
              <a:gd name="connsiteX2" fmla="*/ 996950 w 996950"/>
              <a:gd name="connsiteY2" fmla="*/ 971550 h 1479550"/>
              <a:gd name="connsiteX3" fmla="*/ 996950 w 996950"/>
              <a:gd name="connsiteY3" fmla="*/ 0 h 1479550"/>
              <a:gd name="connsiteX4" fmla="*/ 0 w 996950"/>
              <a:gd name="connsiteY4" fmla="*/ 476250 h 1479550"/>
              <a:gd name="connsiteX0" fmla="*/ 0 w 996950"/>
              <a:gd name="connsiteY0" fmla="*/ 476250 h 1472406"/>
              <a:gd name="connsiteX1" fmla="*/ 2382 w 996950"/>
              <a:gd name="connsiteY1" fmla="*/ 1472406 h 1472406"/>
              <a:gd name="connsiteX2" fmla="*/ 996950 w 996950"/>
              <a:gd name="connsiteY2" fmla="*/ 971550 h 1472406"/>
              <a:gd name="connsiteX3" fmla="*/ 996950 w 996950"/>
              <a:gd name="connsiteY3" fmla="*/ 0 h 1472406"/>
              <a:gd name="connsiteX4" fmla="*/ 0 w 996950"/>
              <a:gd name="connsiteY4" fmla="*/ 476250 h 1472406"/>
              <a:gd name="connsiteX0" fmla="*/ 0 w 996950"/>
              <a:gd name="connsiteY0" fmla="*/ 476250 h 1474787"/>
              <a:gd name="connsiteX1" fmla="*/ 1 w 996950"/>
              <a:gd name="connsiteY1" fmla="*/ 1474787 h 1474787"/>
              <a:gd name="connsiteX2" fmla="*/ 996950 w 996950"/>
              <a:gd name="connsiteY2" fmla="*/ 971550 h 1474787"/>
              <a:gd name="connsiteX3" fmla="*/ 996950 w 996950"/>
              <a:gd name="connsiteY3" fmla="*/ 0 h 1474787"/>
              <a:gd name="connsiteX4" fmla="*/ 0 w 996950"/>
              <a:gd name="connsiteY4" fmla="*/ 476250 h 1474787"/>
              <a:gd name="connsiteX0" fmla="*/ 2381 w 996949"/>
              <a:gd name="connsiteY0" fmla="*/ 483394 h 1474787"/>
              <a:gd name="connsiteX1" fmla="*/ 0 w 996949"/>
              <a:gd name="connsiteY1" fmla="*/ 1474787 h 1474787"/>
              <a:gd name="connsiteX2" fmla="*/ 996949 w 996949"/>
              <a:gd name="connsiteY2" fmla="*/ 971550 h 1474787"/>
              <a:gd name="connsiteX3" fmla="*/ 996949 w 996949"/>
              <a:gd name="connsiteY3" fmla="*/ 0 h 1474787"/>
              <a:gd name="connsiteX4" fmla="*/ 2381 w 996949"/>
              <a:gd name="connsiteY4" fmla="*/ 483394 h 1474787"/>
              <a:gd name="connsiteX0" fmla="*/ 2381 w 999330"/>
              <a:gd name="connsiteY0" fmla="*/ 495300 h 1486693"/>
              <a:gd name="connsiteX1" fmla="*/ 0 w 999330"/>
              <a:gd name="connsiteY1" fmla="*/ 1486693 h 1486693"/>
              <a:gd name="connsiteX2" fmla="*/ 996949 w 999330"/>
              <a:gd name="connsiteY2" fmla="*/ 983456 h 1486693"/>
              <a:gd name="connsiteX3" fmla="*/ 999330 w 999330"/>
              <a:gd name="connsiteY3" fmla="*/ 0 h 1486693"/>
              <a:gd name="connsiteX4" fmla="*/ 2381 w 999330"/>
              <a:gd name="connsiteY4" fmla="*/ 495300 h 1486693"/>
              <a:gd name="connsiteX0" fmla="*/ 2381 w 999330"/>
              <a:gd name="connsiteY0" fmla="*/ 495300 h 1486693"/>
              <a:gd name="connsiteX1" fmla="*/ 0 w 999330"/>
              <a:gd name="connsiteY1" fmla="*/ 1486693 h 1486693"/>
              <a:gd name="connsiteX2" fmla="*/ 996949 w 999330"/>
              <a:gd name="connsiteY2" fmla="*/ 983456 h 1486693"/>
              <a:gd name="connsiteX3" fmla="*/ 999330 w 999330"/>
              <a:gd name="connsiteY3" fmla="*/ 0 h 1486693"/>
              <a:gd name="connsiteX4" fmla="*/ 2381 w 999330"/>
              <a:gd name="connsiteY4" fmla="*/ 495300 h 1486693"/>
              <a:gd name="connsiteX0" fmla="*/ 4763 w 999330"/>
              <a:gd name="connsiteY0" fmla="*/ 495300 h 1486693"/>
              <a:gd name="connsiteX1" fmla="*/ 0 w 999330"/>
              <a:gd name="connsiteY1" fmla="*/ 1486693 h 1486693"/>
              <a:gd name="connsiteX2" fmla="*/ 996949 w 999330"/>
              <a:gd name="connsiteY2" fmla="*/ 983456 h 1486693"/>
              <a:gd name="connsiteX3" fmla="*/ 999330 w 999330"/>
              <a:gd name="connsiteY3" fmla="*/ 0 h 1486693"/>
              <a:gd name="connsiteX4" fmla="*/ 4763 w 999330"/>
              <a:gd name="connsiteY4" fmla="*/ 495300 h 1486693"/>
              <a:gd name="connsiteX0" fmla="*/ 2382 w 999330"/>
              <a:gd name="connsiteY0" fmla="*/ 497682 h 1486693"/>
              <a:gd name="connsiteX1" fmla="*/ 0 w 999330"/>
              <a:gd name="connsiteY1" fmla="*/ 1486693 h 1486693"/>
              <a:gd name="connsiteX2" fmla="*/ 996949 w 999330"/>
              <a:gd name="connsiteY2" fmla="*/ 983456 h 1486693"/>
              <a:gd name="connsiteX3" fmla="*/ 999330 w 999330"/>
              <a:gd name="connsiteY3" fmla="*/ 0 h 1486693"/>
              <a:gd name="connsiteX4" fmla="*/ 2382 w 999330"/>
              <a:gd name="connsiteY4" fmla="*/ 497682 h 1486693"/>
              <a:gd name="connsiteX0" fmla="*/ 0 w 1001711"/>
              <a:gd name="connsiteY0" fmla="*/ 492920 h 1486693"/>
              <a:gd name="connsiteX1" fmla="*/ 2381 w 1001711"/>
              <a:gd name="connsiteY1" fmla="*/ 1486693 h 1486693"/>
              <a:gd name="connsiteX2" fmla="*/ 999330 w 1001711"/>
              <a:gd name="connsiteY2" fmla="*/ 983456 h 1486693"/>
              <a:gd name="connsiteX3" fmla="*/ 1001711 w 1001711"/>
              <a:gd name="connsiteY3" fmla="*/ 0 h 1486693"/>
              <a:gd name="connsiteX4" fmla="*/ 0 w 1001711"/>
              <a:gd name="connsiteY4" fmla="*/ 492920 h 1486693"/>
              <a:gd name="connsiteX0" fmla="*/ 0 w 1004092"/>
              <a:gd name="connsiteY0" fmla="*/ 492920 h 1486693"/>
              <a:gd name="connsiteX1" fmla="*/ 4762 w 1004092"/>
              <a:gd name="connsiteY1" fmla="*/ 1486693 h 1486693"/>
              <a:gd name="connsiteX2" fmla="*/ 1001711 w 1004092"/>
              <a:gd name="connsiteY2" fmla="*/ 983456 h 1486693"/>
              <a:gd name="connsiteX3" fmla="*/ 1004092 w 1004092"/>
              <a:gd name="connsiteY3" fmla="*/ 0 h 1486693"/>
              <a:gd name="connsiteX4" fmla="*/ 0 w 1004092"/>
              <a:gd name="connsiteY4" fmla="*/ 492920 h 1486693"/>
              <a:gd name="connsiteX0" fmla="*/ 2382 w 999330"/>
              <a:gd name="connsiteY0" fmla="*/ 490539 h 1486693"/>
              <a:gd name="connsiteX1" fmla="*/ 0 w 999330"/>
              <a:gd name="connsiteY1" fmla="*/ 1486693 h 1486693"/>
              <a:gd name="connsiteX2" fmla="*/ 996949 w 999330"/>
              <a:gd name="connsiteY2" fmla="*/ 983456 h 1486693"/>
              <a:gd name="connsiteX3" fmla="*/ 999330 w 999330"/>
              <a:gd name="connsiteY3" fmla="*/ 0 h 1486693"/>
              <a:gd name="connsiteX4" fmla="*/ 2382 w 999330"/>
              <a:gd name="connsiteY4" fmla="*/ 490539 h 1486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9330" h="1486693">
                <a:moveTo>
                  <a:pt x="2382" y="490539"/>
                </a:moveTo>
                <a:cubicBezTo>
                  <a:pt x="2382" y="823385"/>
                  <a:pt x="0" y="1153847"/>
                  <a:pt x="0" y="1486693"/>
                </a:cubicBezTo>
                <a:lnTo>
                  <a:pt x="996949" y="983456"/>
                </a:lnTo>
                <a:cubicBezTo>
                  <a:pt x="997743" y="655637"/>
                  <a:pt x="998536" y="327819"/>
                  <a:pt x="999330" y="0"/>
                </a:cubicBezTo>
                <a:lnTo>
                  <a:pt x="2382" y="490539"/>
                </a:lnTo>
                <a:close/>
              </a:path>
            </a:pathLst>
          </a:custGeom>
          <a:solidFill>
            <a:srgbClr val="0D86B7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 flipH="1" flipV="1">
            <a:off x="2007519" y="3046993"/>
            <a:ext cx="4968080" cy="1980406"/>
            <a:chOff x="2092325" y="4231165"/>
            <a:chExt cx="4968080" cy="1980406"/>
          </a:xfrm>
          <a:solidFill>
            <a:srgbClr val="FF2E5B"/>
          </a:solidFill>
        </p:grpSpPr>
        <p:sp>
          <p:nvSpPr>
            <p:cNvPr id="78" name="Rectangle 77"/>
            <p:cNvSpPr/>
            <p:nvPr/>
          </p:nvSpPr>
          <p:spPr>
            <a:xfrm>
              <a:off x="2092325" y="5224146"/>
              <a:ext cx="1984376" cy="987425"/>
            </a:xfrm>
            <a:prstGeom prst="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9" name="Freeform 78"/>
            <p:cNvSpPr/>
            <p:nvPr/>
          </p:nvSpPr>
          <p:spPr>
            <a:xfrm>
              <a:off x="4076700" y="4724400"/>
              <a:ext cx="990600" cy="1485900"/>
            </a:xfrm>
            <a:custGeom>
              <a:avLst/>
              <a:gdLst>
                <a:gd name="connsiteX0" fmla="*/ 0 w 990600"/>
                <a:gd name="connsiteY0" fmla="*/ 487680 h 1485900"/>
                <a:gd name="connsiteX1" fmla="*/ 0 w 990600"/>
                <a:gd name="connsiteY1" fmla="*/ 1485900 h 1485900"/>
                <a:gd name="connsiteX2" fmla="*/ 990600 w 990600"/>
                <a:gd name="connsiteY2" fmla="*/ 982980 h 1485900"/>
                <a:gd name="connsiteX3" fmla="*/ 990600 w 990600"/>
                <a:gd name="connsiteY3" fmla="*/ 0 h 1485900"/>
                <a:gd name="connsiteX4" fmla="*/ 0 w 990600"/>
                <a:gd name="connsiteY4" fmla="*/ 487680 h 1485900"/>
                <a:gd name="connsiteX0" fmla="*/ 0 w 990600"/>
                <a:gd name="connsiteY0" fmla="*/ 497205 h 1495425"/>
                <a:gd name="connsiteX1" fmla="*/ 0 w 990600"/>
                <a:gd name="connsiteY1" fmla="*/ 1495425 h 1495425"/>
                <a:gd name="connsiteX2" fmla="*/ 990600 w 990600"/>
                <a:gd name="connsiteY2" fmla="*/ 992505 h 1495425"/>
                <a:gd name="connsiteX3" fmla="*/ 990600 w 990600"/>
                <a:gd name="connsiteY3" fmla="*/ 0 h 1495425"/>
                <a:gd name="connsiteX4" fmla="*/ 0 w 990600"/>
                <a:gd name="connsiteY4" fmla="*/ 497205 h 1495425"/>
                <a:gd name="connsiteX0" fmla="*/ 0 w 990600"/>
                <a:gd name="connsiteY0" fmla="*/ 497205 h 1485900"/>
                <a:gd name="connsiteX1" fmla="*/ 0 w 990600"/>
                <a:gd name="connsiteY1" fmla="*/ 1485900 h 1485900"/>
                <a:gd name="connsiteX2" fmla="*/ 990600 w 990600"/>
                <a:gd name="connsiteY2" fmla="*/ 992505 h 1485900"/>
                <a:gd name="connsiteX3" fmla="*/ 990600 w 990600"/>
                <a:gd name="connsiteY3" fmla="*/ 0 h 1485900"/>
                <a:gd name="connsiteX4" fmla="*/ 0 w 990600"/>
                <a:gd name="connsiteY4" fmla="*/ 497205 h 148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0600" h="1485900">
                  <a:moveTo>
                    <a:pt x="0" y="497205"/>
                  </a:moveTo>
                  <a:lnTo>
                    <a:pt x="0" y="1485900"/>
                  </a:lnTo>
                  <a:lnTo>
                    <a:pt x="990600" y="992505"/>
                  </a:lnTo>
                  <a:lnTo>
                    <a:pt x="990600" y="0"/>
                  </a:lnTo>
                  <a:lnTo>
                    <a:pt x="0" y="497205"/>
                  </a:lnTo>
                  <a:close/>
                </a:path>
              </a:pathLst>
            </a:custGeom>
            <a:solidFill>
              <a:srgbClr val="EE003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067300" y="4724400"/>
              <a:ext cx="993458" cy="993458"/>
            </a:xfrm>
            <a:prstGeom prst="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1" name="Freeform 80"/>
            <p:cNvSpPr/>
            <p:nvPr/>
          </p:nvSpPr>
          <p:spPr>
            <a:xfrm>
              <a:off x="6061075" y="4231165"/>
              <a:ext cx="999330" cy="1486693"/>
            </a:xfrm>
            <a:custGeom>
              <a:avLst/>
              <a:gdLst>
                <a:gd name="connsiteX0" fmla="*/ 0 w 996950"/>
                <a:gd name="connsiteY0" fmla="*/ 476250 h 1479550"/>
                <a:gd name="connsiteX1" fmla="*/ 0 w 996950"/>
                <a:gd name="connsiteY1" fmla="*/ 1479550 h 1479550"/>
                <a:gd name="connsiteX2" fmla="*/ 996950 w 996950"/>
                <a:gd name="connsiteY2" fmla="*/ 971550 h 1479550"/>
                <a:gd name="connsiteX3" fmla="*/ 996950 w 996950"/>
                <a:gd name="connsiteY3" fmla="*/ 0 h 1479550"/>
                <a:gd name="connsiteX4" fmla="*/ 0 w 996950"/>
                <a:gd name="connsiteY4" fmla="*/ 476250 h 1479550"/>
                <a:gd name="connsiteX0" fmla="*/ 0 w 996950"/>
                <a:gd name="connsiteY0" fmla="*/ 476250 h 1472406"/>
                <a:gd name="connsiteX1" fmla="*/ 2382 w 996950"/>
                <a:gd name="connsiteY1" fmla="*/ 1472406 h 1472406"/>
                <a:gd name="connsiteX2" fmla="*/ 996950 w 996950"/>
                <a:gd name="connsiteY2" fmla="*/ 971550 h 1472406"/>
                <a:gd name="connsiteX3" fmla="*/ 996950 w 996950"/>
                <a:gd name="connsiteY3" fmla="*/ 0 h 1472406"/>
                <a:gd name="connsiteX4" fmla="*/ 0 w 996950"/>
                <a:gd name="connsiteY4" fmla="*/ 476250 h 1472406"/>
                <a:gd name="connsiteX0" fmla="*/ 0 w 996950"/>
                <a:gd name="connsiteY0" fmla="*/ 476250 h 1474787"/>
                <a:gd name="connsiteX1" fmla="*/ 1 w 996950"/>
                <a:gd name="connsiteY1" fmla="*/ 1474787 h 1474787"/>
                <a:gd name="connsiteX2" fmla="*/ 996950 w 996950"/>
                <a:gd name="connsiteY2" fmla="*/ 971550 h 1474787"/>
                <a:gd name="connsiteX3" fmla="*/ 996950 w 996950"/>
                <a:gd name="connsiteY3" fmla="*/ 0 h 1474787"/>
                <a:gd name="connsiteX4" fmla="*/ 0 w 996950"/>
                <a:gd name="connsiteY4" fmla="*/ 476250 h 1474787"/>
                <a:gd name="connsiteX0" fmla="*/ 2381 w 996949"/>
                <a:gd name="connsiteY0" fmla="*/ 483394 h 1474787"/>
                <a:gd name="connsiteX1" fmla="*/ 0 w 996949"/>
                <a:gd name="connsiteY1" fmla="*/ 1474787 h 1474787"/>
                <a:gd name="connsiteX2" fmla="*/ 996949 w 996949"/>
                <a:gd name="connsiteY2" fmla="*/ 971550 h 1474787"/>
                <a:gd name="connsiteX3" fmla="*/ 996949 w 996949"/>
                <a:gd name="connsiteY3" fmla="*/ 0 h 1474787"/>
                <a:gd name="connsiteX4" fmla="*/ 2381 w 996949"/>
                <a:gd name="connsiteY4" fmla="*/ 483394 h 1474787"/>
                <a:gd name="connsiteX0" fmla="*/ 2381 w 999330"/>
                <a:gd name="connsiteY0" fmla="*/ 495300 h 1486693"/>
                <a:gd name="connsiteX1" fmla="*/ 0 w 999330"/>
                <a:gd name="connsiteY1" fmla="*/ 1486693 h 1486693"/>
                <a:gd name="connsiteX2" fmla="*/ 996949 w 999330"/>
                <a:gd name="connsiteY2" fmla="*/ 983456 h 1486693"/>
                <a:gd name="connsiteX3" fmla="*/ 999330 w 999330"/>
                <a:gd name="connsiteY3" fmla="*/ 0 h 1486693"/>
                <a:gd name="connsiteX4" fmla="*/ 2381 w 999330"/>
                <a:gd name="connsiteY4" fmla="*/ 495300 h 1486693"/>
                <a:gd name="connsiteX0" fmla="*/ 2381 w 999330"/>
                <a:gd name="connsiteY0" fmla="*/ 495300 h 1486693"/>
                <a:gd name="connsiteX1" fmla="*/ 0 w 999330"/>
                <a:gd name="connsiteY1" fmla="*/ 1486693 h 1486693"/>
                <a:gd name="connsiteX2" fmla="*/ 996949 w 999330"/>
                <a:gd name="connsiteY2" fmla="*/ 983456 h 1486693"/>
                <a:gd name="connsiteX3" fmla="*/ 999330 w 999330"/>
                <a:gd name="connsiteY3" fmla="*/ 0 h 1486693"/>
                <a:gd name="connsiteX4" fmla="*/ 2381 w 999330"/>
                <a:gd name="connsiteY4" fmla="*/ 495300 h 1486693"/>
                <a:gd name="connsiteX0" fmla="*/ 4763 w 999330"/>
                <a:gd name="connsiteY0" fmla="*/ 495300 h 1486693"/>
                <a:gd name="connsiteX1" fmla="*/ 0 w 999330"/>
                <a:gd name="connsiteY1" fmla="*/ 1486693 h 1486693"/>
                <a:gd name="connsiteX2" fmla="*/ 996949 w 999330"/>
                <a:gd name="connsiteY2" fmla="*/ 983456 h 1486693"/>
                <a:gd name="connsiteX3" fmla="*/ 999330 w 999330"/>
                <a:gd name="connsiteY3" fmla="*/ 0 h 1486693"/>
                <a:gd name="connsiteX4" fmla="*/ 4763 w 999330"/>
                <a:gd name="connsiteY4" fmla="*/ 495300 h 1486693"/>
                <a:gd name="connsiteX0" fmla="*/ 2382 w 999330"/>
                <a:gd name="connsiteY0" fmla="*/ 497682 h 1486693"/>
                <a:gd name="connsiteX1" fmla="*/ 0 w 999330"/>
                <a:gd name="connsiteY1" fmla="*/ 1486693 h 1486693"/>
                <a:gd name="connsiteX2" fmla="*/ 996949 w 999330"/>
                <a:gd name="connsiteY2" fmla="*/ 983456 h 1486693"/>
                <a:gd name="connsiteX3" fmla="*/ 999330 w 999330"/>
                <a:gd name="connsiteY3" fmla="*/ 0 h 1486693"/>
                <a:gd name="connsiteX4" fmla="*/ 2382 w 999330"/>
                <a:gd name="connsiteY4" fmla="*/ 497682 h 1486693"/>
                <a:gd name="connsiteX0" fmla="*/ 0 w 1001711"/>
                <a:gd name="connsiteY0" fmla="*/ 492920 h 1486693"/>
                <a:gd name="connsiteX1" fmla="*/ 2381 w 1001711"/>
                <a:gd name="connsiteY1" fmla="*/ 1486693 h 1486693"/>
                <a:gd name="connsiteX2" fmla="*/ 999330 w 1001711"/>
                <a:gd name="connsiteY2" fmla="*/ 983456 h 1486693"/>
                <a:gd name="connsiteX3" fmla="*/ 1001711 w 1001711"/>
                <a:gd name="connsiteY3" fmla="*/ 0 h 1486693"/>
                <a:gd name="connsiteX4" fmla="*/ 0 w 1001711"/>
                <a:gd name="connsiteY4" fmla="*/ 492920 h 1486693"/>
                <a:gd name="connsiteX0" fmla="*/ 0 w 1004092"/>
                <a:gd name="connsiteY0" fmla="*/ 492920 h 1486693"/>
                <a:gd name="connsiteX1" fmla="*/ 4762 w 1004092"/>
                <a:gd name="connsiteY1" fmla="*/ 1486693 h 1486693"/>
                <a:gd name="connsiteX2" fmla="*/ 1001711 w 1004092"/>
                <a:gd name="connsiteY2" fmla="*/ 983456 h 1486693"/>
                <a:gd name="connsiteX3" fmla="*/ 1004092 w 1004092"/>
                <a:gd name="connsiteY3" fmla="*/ 0 h 1486693"/>
                <a:gd name="connsiteX4" fmla="*/ 0 w 1004092"/>
                <a:gd name="connsiteY4" fmla="*/ 492920 h 1486693"/>
                <a:gd name="connsiteX0" fmla="*/ 2382 w 999330"/>
                <a:gd name="connsiteY0" fmla="*/ 490539 h 1486693"/>
                <a:gd name="connsiteX1" fmla="*/ 0 w 999330"/>
                <a:gd name="connsiteY1" fmla="*/ 1486693 h 1486693"/>
                <a:gd name="connsiteX2" fmla="*/ 996949 w 999330"/>
                <a:gd name="connsiteY2" fmla="*/ 983456 h 1486693"/>
                <a:gd name="connsiteX3" fmla="*/ 999330 w 999330"/>
                <a:gd name="connsiteY3" fmla="*/ 0 h 1486693"/>
                <a:gd name="connsiteX4" fmla="*/ 2382 w 999330"/>
                <a:gd name="connsiteY4" fmla="*/ 490539 h 148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330" h="1486693">
                  <a:moveTo>
                    <a:pt x="2382" y="490539"/>
                  </a:moveTo>
                  <a:cubicBezTo>
                    <a:pt x="2382" y="823385"/>
                    <a:pt x="0" y="1153847"/>
                    <a:pt x="0" y="1486693"/>
                  </a:cubicBezTo>
                  <a:lnTo>
                    <a:pt x="996949" y="983456"/>
                  </a:lnTo>
                  <a:cubicBezTo>
                    <a:pt x="997743" y="655637"/>
                    <a:pt x="998536" y="327819"/>
                    <a:pt x="999330" y="0"/>
                  </a:cubicBezTo>
                  <a:lnTo>
                    <a:pt x="2382" y="490539"/>
                  </a:lnTo>
                  <a:close/>
                </a:path>
              </a:pathLst>
            </a:custGeom>
            <a:solidFill>
              <a:srgbClr val="EE003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41" name="TextBox 33"/>
          <p:cNvSpPr txBox="1"/>
          <p:nvPr/>
        </p:nvSpPr>
        <p:spPr>
          <a:xfrm>
            <a:off x="4104085" y="2432287"/>
            <a:ext cx="794053" cy="609600"/>
          </a:xfrm>
          <a:prstGeom prst="rect">
            <a:avLst/>
          </a:prstGeom>
          <a:noFill/>
        </p:spPr>
        <p:txBody>
          <a:bodyPr wrap="none" numCol="1">
            <a:prstTxWarp prst="textPlain">
              <a:avLst/>
            </a:prstTxWarp>
            <a:spAutoFit/>
            <a:scene3d>
              <a:camera prst="isometricOffAxis1Right">
                <a:rot lat="2257251" lon="19349141" rev="21483270"/>
              </a:camera>
              <a:lightRig rig="threePt" dir="t"/>
            </a:scene3d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dirty="0">
                <a:solidFill>
                  <a:srgbClr val="0A648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01</a:t>
            </a:r>
          </a:p>
        </p:txBody>
      </p:sp>
      <p:sp>
        <p:nvSpPr>
          <p:cNvPr id="44" name="TextBox 36"/>
          <p:cNvSpPr txBox="1"/>
          <p:nvPr/>
        </p:nvSpPr>
        <p:spPr>
          <a:xfrm>
            <a:off x="4094533" y="3464042"/>
            <a:ext cx="794053" cy="609600"/>
          </a:xfrm>
          <a:prstGeom prst="rect">
            <a:avLst/>
          </a:prstGeom>
          <a:noFill/>
        </p:spPr>
        <p:txBody>
          <a:bodyPr wrap="none" numCol="1">
            <a:prstTxWarp prst="textPlain">
              <a:avLst/>
            </a:prstTxWarp>
            <a:spAutoFit/>
            <a:scene3d>
              <a:camera prst="isometricOffAxis1Right">
                <a:rot lat="2257251" lon="19349141" rev="21483270"/>
              </a:camera>
              <a:lightRig rig="threePt" dir="t"/>
            </a:scene3d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dirty="0" smtClean="0">
                <a:solidFill>
                  <a:srgbClr val="AC0025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02</a:t>
            </a:r>
            <a:endParaRPr lang="en-US" sz="4400" b="1" dirty="0">
              <a:solidFill>
                <a:srgbClr val="AC0025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8" name="Rectangle 47"/>
          <p:cNvSpPr>
            <a:spLocks noChangeArrowheads="1"/>
          </p:cNvSpPr>
          <p:nvPr/>
        </p:nvSpPr>
        <p:spPr bwMode="auto">
          <a:xfrm>
            <a:off x="5142308" y="3092716"/>
            <a:ext cx="17160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Arial" charset="0"/>
              </a:rPr>
              <a:t>Tester :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Arial" charset="0"/>
              </a:rPr>
              <a:t>Integration </a:t>
            </a:r>
            <a:r>
              <a:rPr lang="en-US" sz="1600" b="1" smtClean="0">
                <a:solidFill>
                  <a:schemeClr val="bg1"/>
                </a:solidFill>
                <a:latin typeface="Arial" charset="0"/>
              </a:rPr>
              <a:t>Test System </a:t>
            </a:r>
            <a:r>
              <a:rPr lang="en-US" sz="1600" b="1" dirty="0" smtClean="0">
                <a:solidFill>
                  <a:schemeClr val="bg1"/>
                </a:solidFill>
                <a:latin typeface="Arial" charset="0"/>
              </a:rPr>
              <a:t>Test.</a:t>
            </a:r>
            <a:endParaRPr lang="en-US" sz="1600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50" name="Freeform 49"/>
          <p:cNvSpPr/>
          <p:nvPr/>
        </p:nvSpPr>
        <p:spPr>
          <a:xfrm>
            <a:off x="2361128" y="4036772"/>
            <a:ext cx="418053" cy="555705"/>
          </a:xfrm>
          <a:custGeom>
            <a:avLst/>
            <a:gdLst>
              <a:gd name="connsiteX0" fmla="*/ 0 w 594360"/>
              <a:gd name="connsiteY0" fmla="*/ 213360 h 914400"/>
              <a:gd name="connsiteX1" fmla="*/ 144780 w 594360"/>
              <a:gd name="connsiteY1" fmla="*/ 0 h 914400"/>
              <a:gd name="connsiteX2" fmla="*/ 594360 w 594360"/>
              <a:gd name="connsiteY2" fmla="*/ 220980 h 914400"/>
              <a:gd name="connsiteX3" fmla="*/ 152400 w 594360"/>
              <a:gd name="connsiteY3" fmla="*/ 914400 h 914400"/>
              <a:gd name="connsiteX4" fmla="*/ 0 w 594360"/>
              <a:gd name="connsiteY4" fmla="*/ 693420 h 914400"/>
              <a:gd name="connsiteX5" fmla="*/ 251460 w 594360"/>
              <a:gd name="connsiteY5" fmla="*/ 381000 h 914400"/>
              <a:gd name="connsiteX6" fmla="*/ 0 w 594360"/>
              <a:gd name="connsiteY6" fmla="*/ 213360 h 914400"/>
              <a:gd name="connsiteX0" fmla="*/ 0 w 624840"/>
              <a:gd name="connsiteY0" fmla="*/ 213360 h 914400"/>
              <a:gd name="connsiteX1" fmla="*/ 144780 w 624840"/>
              <a:gd name="connsiteY1" fmla="*/ 0 h 914400"/>
              <a:gd name="connsiteX2" fmla="*/ 624840 w 624840"/>
              <a:gd name="connsiteY2" fmla="*/ 213360 h 914400"/>
              <a:gd name="connsiteX3" fmla="*/ 152400 w 624840"/>
              <a:gd name="connsiteY3" fmla="*/ 914400 h 914400"/>
              <a:gd name="connsiteX4" fmla="*/ 0 w 624840"/>
              <a:gd name="connsiteY4" fmla="*/ 693420 h 914400"/>
              <a:gd name="connsiteX5" fmla="*/ 251460 w 624840"/>
              <a:gd name="connsiteY5" fmla="*/ 381000 h 914400"/>
              <a:gd name="connsiteX6" fmla="*/ 0 w 624840"/>
              <a:gd name="connsiteY6" fmla="*/ 213360 h 914400"/>
              <a:gd name="connsiteX0" fmla="*/ 0 w 624840"/>
              <a:gd name="connsiteY0" fmla="*/ 213360 h 914400"/>
              <a:gd name="connsiteX1" fmla="*/ 144780 w 624840"/>
              <a:gd name="connsiteY1" fmla="*/ 0 h 914400"/>
              <a:gd name="connsiteX2" fmla="*/ 624840 w 624840"/>
              <a:gd name="connsiteY2" fmla="*/ 213360 h 914400"/>
              <a:gd name="connsiteX3" fmla="*/ 152400 w 624840"/>
              <a:gd name="connsiteY3" fmla="*/ 914400 h 914400"/>
              <a:gd name="connsiteX4" fmla="*/ 0 w 624840"/>
              <a:gd name="connsiteY4" fmla="*/ 693420 h 914400"/>
              <a:gd name="connsiteX5" fmla="*/ 312420 w 624840"/>
              <a:gd name="connsiteY5" fmla="*/ 327660 h 914400"/>
              <a:gd name="connsiteX6" fmla="*/ 0 w 624840"/>
              <a:gd name="connsiteY6" fmla="*/ 213360 h 914400"/>
              <a:gd name="connsiteX0" fmla="*/ 0 w 624840"/>
              <a:gd name="connsiteY0" fmla="*/ 213360 h 914400"/>
              <a:gd name="connsiteX1" fmla="*/ 144780 w 624840"/>
              <a:gd name="connsiteY1" fmla="*/ 0 h 914400"/>
              <a:gd name="connsiteX2" fmla="*/ 624840 w 624840"/>
              <a:gd name="connsiteY2" fmla="*/ 213360 h 914400"/>
              <a:gd name="connsiteX3" fmla="*/ 152400 w 624840"/>
              <a:gd name="connsiteY3" fmla="*/ 914400 h 914400"/>
              <a:gd name="connsiteX4" fmla="*/ 0 w 624840"/>
              <a:gd name="connsiteY4" fmla="*/ 693420 h 914400"/>
              <a:gd name="connsiteX5" fmla="*/ 274320 w 624840"/>
              <a:gd name="connsiteY5" fmla="*/ 350520 h 914400"/>
              <a:gd name="connsiteX6" fmla="*/ 0 w 624840"/>
              <a:gd name="connsiteY6" fmla="*/ 213360 h 914400"/>
              <a:gd name="connsiteX0" fmla="*/ 0 w 624840"/>
              <a:gd name="connsiteY0" fmla="*/ 213360 h 914400"/>
              <a:gd name="connsiteX1" fmla="*/ 144780 w 624840"/>
              <a:gd name="connsiteY1" fmla="*/ 0 h 914400"/>
              <a:gd name="connsiteX2" fmla="*/ 624840 w 624840"/>
              <a:gd name="connsiteY2" fmla="*/ 213360 h 914400"/>
              <a:gd name="connsiteX3" fmla="*/ 152400 w 624840"/>
              <a:gd name="connsiteY3" fmla="*/ 914400 h 914400"/>
              <a:gd name="connsiteX4" fmla="*/ 15240 w 624840"/>
              <a:gd name="connsiteY4" fmla="*/ 693420 h 914400"/>
              <a:gd name="connsiteX5" fmla="*/ 274320 w 624840"/>
              <a:gd name="connsiteY5" fmla="*/ 350520 h 914400"/>
              <a:gd name="connsiteX6" fmla="*/ 0 w 624840"/>
              <a:gd name="connsiteY6" fmla="*/ 213360 h 914400"/>
              <a:gd name="connsiteX0" fmla="*/ 0 w 624840"/>
              <a:gd name="connsiteY0" fmla="*/ 213360 h 914400"/>
              <a:gd name="connsiteX1" fmla="*/ 144780 w 624840"/>
              <a:gd name="connsiteY1" fmla="*/ 0 h 914400"/>
              <a:gd name="connsiteX2" fmla="*/ 624840 w 624840"/>
              <a:gd name="connsiteY2" fmla="*/ 213360 h 914400"/>
              <a:gd name="connsiteX3" fmla="*/ 152400 w 624840"/>
              <a:gd name="connsiteY3" fmla="*/ 914400 h 914400"/>
              <a:gd name="connsiteX4" fmla="*/ 38100 w 624840"/>
              <a:gd name="connsiteY4" fmla="*/ 708660 h 914400"/>
              <a:gd name="connsiteX5" fmla="*/ 274320 w 624840"/>
              <a:gd name="connsiteY5" fmla="*/ 350520 h 914400"/>
              <a:gd name="connsiteX6" fmla="*/ 0 w 624840"/>
              <a:gd name="connsiteY6" fmla="*/ 213360 h 914400"/>
              <a:gd name="connsiteX0" fmla="*/ 0 w 624840"/>
              <a:gd name="connsiteY0" fmla="*/ 213360 h 807720"/>
              <a:gd name="connsiteX1" fmla="*/ 144780 w 624840"/>
              <a:gd name="connsiteY1" fmla="*/ 0 h 807720"/>
              <a:gd name="connsiteX2" fmla="*/ 624840 w 624840"/>
              <a:gd name="connsiteY2" fmla="*/ 213360 h 807720"/>
              <a:gd name="connsiteX3" fmla="*/ 236220 w 624840"/>
              <a:gd name="connsiteY3" fmla="*/ 807720 h 807720"/>
              <a:gd name="connsiteX4" fmla="*/ 38100 w 624840"/>
              <a:gd name="connsiteY4" fmla="*/ 708660 h 807720"/>
              <a:gd name="connsiteX5" fmla="*/ 274320 w 624840"/>
              <a:gd name="connsiteY5" fmla="*/ 350520 h 807720"/>
              <a:gd name="connsiteX6" fmla="*/ 0 w 624840"/>
              <a:gd name="connsiteY6" fmla="*/ 213360 h 807720"/>
              <a:gd name="connsiteX0" fmla="*/ 0 w 624840"/>
              <a:gd name="connsiteY0" fmla="*/ 213360 h 830580"/>
              <a:gd name="connsiteX1" fmla="*/ 144780 w 624840"/>
              <a:gd name="connsiteY1" fmla="*/ 0 h 830580"/>
              <a:gd name="connsiteX2" fmla="*/ 624840 w 624840"/>
              <a:gd name="connsiteY2" fmla="*/ 213360 h 830580"/>
              <a:gd name="connsiteX3" fmla="*/ 228600 w 624840"/>
              <a:gd name="connsiteY3" fmla="*/ 830580 h 830580"/>
              <a:gd name="connsiteX4" fmla="*/ 38100 w 624840"/>
              <a:gd name="connsiteY4" fmla="*/ 708660 h 830580"/>
              <a:gd name="connsiteX5" fmla="*/ 274320 w 624840"/>
              <a:gd name="connsiteY5" fmla="*/ 350520 h 830580"/>
              <a:gd name="connsiteX6" fmla="*/ 0 w 624840"/>
              <a:gd name="connsiteY6" fmla="*/ 213360 h 830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4840" h="830580">
                <a:moveTo>
                  <a:pt x="0" y="213360"/>
                </a:moveTo>
                <a:lnTo>
                  <a:pt x="144780" y="0"/>
                </a:lnTo>
                <a:lnTo>
                  <a:pt x="624840" y="213360"/>
                </a:lnTo>
                <a:lnTo>
                  <a:pt x="228600" y="830580"/>
                </a:lnTo>
                <a:lnTo>
                  <a:pt x="38100" y="708660"/>
                </a:lnTo>
                <a:lnTo>
                  <a:pt x="274320" y="350520"/>
                </a:lnTo>
                <a:lnTo>
                  <a:pt x="0" y="213360"/>
                </a:lnTo>
                <a:close/>
              </a:path>
            </a:pathLst>
          </a:custGeom>
          <a:gradFill flip="none" rotWithShape="1">
            <a:gsLst>
              <a:gs pos="0">
                <a:srgbClr val="EE0033">
                  <a:shade val="30000"/>
                  <a:satMod val="115000"/>
                </a:srgbClr>
              </a:gs>
              <a:gs pos="50000">
                <a:srgbClr val="EE0033">
                  <a:shade val="67500"/>
                  <a:satMod val="115000"/>
                  <a:alpha val="90000"/>
                </a:srgbClr>
              </a:gs>
              <a:gs pos="100000">
                <a:srgbClr val="EE0033">
                  <a:shade val="100000"/>
                  <a:satMod val="115000"/>
                  <a:alpha val="0"/>
                </a:srgbClr>
              </a:gs>
            </a:gsLst>
            <a:lin ang="108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endParaRPr lang="en-US">
              <a:solidFill>
                <a:srgbClr val="FFFFFF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6280911" y="2079427"/>
            <a:ext cx="418053" cy="555705"/>
          </a:xfrm>
          <a:custGeom>
            <a:avLst/>
            <a:gdLst>
              <a:gd name="connsiteX0" fmla="*/ 0 w 594360"/>
              <a:gd name="connsiteY0" fmla="*/ 213360 h 914400"/>
              <a:gd name="connsiteX1" fmla="*/ 144780 w 594360"/>
              <a:gd name="connsiteY1" fmla="*/ 0 h 914400"/>
              <a:gd name="connsiteX2" fmla="*/ 594360 w 594360"/>
              <a:gd name="connsiteY2" fmla="*/ 220980 h 914400"/>
              <a:gd name="connsiteX3" fmla="*/ 152400 w 594360"/>
              <a:gd name="connsiteY3" fmla="*/ 914400 h 914400"/>
              <a:gd name="connsiteX4" fmla="*/ 0 w 594360"/>
              <a:gd name="connsiteY4" fmla="*/ 693420 h 914400"/>
              <a:gd name="connsiteX5" fmla="*/ 251460 w 594360"/>
              <a:gd name="connsiteY5" fmla="*/ 381000 h 914400"/>
              <a:gd name="connsiteX6" fmla="*/ 0 w 594360"/>
              <a:gd name="connsiteY6" fmla="*/ 213360 h 914400"/>
              <a:gd name="connsiteX0" fmla="*/ 0 w 624840"/>
              <a:gd name="connsiteY0" fmla="*/ 213360 h 914400"/>
              <a:gd name="connsiteX1" fmla="*/ 144780 w 624840"/>
              <a:gd name="connsiteY1" fmla="*/ 0 h 914400"/>
              <a:gd name="connsiteX2" fmla="*/ 624840 w 624840"/>
              <a:gd name="connsiteY2" fmla="*/ 213360 h 914400"/>
              <a:gd name="connsiteX3" fmla="*/ 152400 w 624840"/>
              <a:gd name="connsiteY3" fmla="*/ 914400 h 914400"/>
              <a:gd name="connsiteX4" fmla="*/ 0 w 624840"/>
              <a:gd name="connsiteY4" fmla="*/ 693420 h 914400"/>
              <a:gd name="connsiteX5" fmla="*/ 251460 w 624840"/>
              <a:gd name="connsiteY5" fmla="*/ 381000 h 914400"/>
              <a:gd name="connsiteX6" fmla="*/ 0 w 624840"/>
              <a:gd name="connsiteY6" fmla="*/ 213360 h 914400"/>
              <a:gd name="connsiteX0" fmla="*/ 0 w 624840"/>
              <a:gd name="connsiteY0" fmla="*/ 213360 h 914400"/>
              <a:gd name="connsiteX1" fmla="*/ 144780 w 624840"/>
              <a:gd name="connsiteY1" fmla="*/ 0 h 914400"/>
              <a:gd name="connsiteX2" fmla="*/ 624840 w 624840"/>
              <a:gd name="connsiteY2" fmla="*/ 213360 h 914400"/>
              <a:gd name="connsiteX3" fmla="*/ 152400 w 624840"/>
              <a:gd name="connsiteY3" fmla="*/ 914400 h 914400"/>
              <a:gd name="connsiteX4" fmla="*/ 0 w 624840"/>
              <a:gd name="connsiteY4" fmla="*/ 693420 h 914400"/>
              <a:gd name="connsiteX5" fmla="*/ 312420 w 624840"/>
              <a:gd name="connsiteY5" fmla="*/ 327660 h 914400"/>
              <a:gd name="connsiteX6" fmla="*/ 0 w 624840"/>
              <a:gd name="connsiteY6" fmla="*/ 213360 h 914400"/>
              <a:gd name="connsiteX0" fmla="*/ 0 w 624840"/>
              <a:gd name="connsiteY0" fmla="*/ 213360 h 914400"/>
              <a:gd name="connsiteX1" fmla="*/ 144780 w 624840"/>
              <a:gd name="connsiteY1" fmla="*/ 0 h 914400"/>
              <a:gd name="connsiteX2" fmla="*/ 624840 w 624840"/>
              <a:gd name="connsiteY2" fmla="*/ 213360 h 914400"/>
              <a:gd name="connsiteX3" fmla="*/ 152400 w 624840"/>
              <a:gd name="connsiteY3" fmla="*/ 914400 h 914400"/>
              <a:gd name="connsiteX4" fmla="*/ 0 w 624840"/>
              <a:gd name="connsiteY4" fmla="*/ 693420 h 914400"/>
              <a:gd name="connsiteX5" fmla="*/ 274320 w 624840"/>
              <a:gd name="connsiteY5" fmla="*/ 350520 h 914400"/>
              <a:gd name="connsiteX6" fmla="*/ 0 w 624840"/>
              <a:gd name="connsiteY6" fmla="*/ 213360 h 914400"/>
              <a:gd name="connsiteX0" fmla="*/ 0 w 624840"/>
              <a:gd name="connsiteY0" fmla="*/ 213360 h 914400"/>
              <a:gd name="connsiteX1" fmla="*/ 144780 w 624840"/>
              <a:gd name="connsiteY1" fmla="*/ 0 h 914400"/>
              <a:gd name="connsiteX2" fmla="*/ 624840 w 624840"/>
              <a:gd name="connsiteY2" fmla="*/ 213360 h 914400"/>
              <a:gd name="connsiteX3" fmla="*/ 152400 w 624840"/>
              <a:gd name="connsiteY3" fmla="*/ 914400 h 914400"/>
              <a:gd name="connsiteX4" fmla="*/ 15240 w 624840"/>
              <a:gd name="connsiteY4" fmla="*/ 693420 h 914400"/>
              <a:gd name="connsiteX5" fmla="*/ 274320 w 624840"/>
              <a:gd name="connsiteY5" fmla="*/ 350520 h 914400"/>
              <a:gd name="connsiteX6" fmla="*/ 0 w 624840"/>
              <a:gd name="connsiteY6" fmla="*/ 213360 h 914400"/>
              <a:gd name="connsiteX0" fmla="*/ 0 w 624840"/>
              <a:gd name="connsiteY0" fmla="*/ 213360 h 914400"/>
              <a:gd name="connsiteX1" fmla="*/ 144780 w 624840"/>
              <a:gd name="connsiteY1" fmla="*/ 0 h 914400"/>
              <a:gd name="connsiteX2" fmla="*/ 624840 w 624840"/>
              <a:gd name="connsiteY2" fmla="*/ 213360 h 914400"/>
              <a:gd name="connsiteX3" fmla="*/ 152400 w 624840"/>
              <a:gd name="connsiteY3" fmla="*/ 914400 h 914400"/>
              <a:gd name="connsiteX4" fmla="*/ 38100 w 624840"/>
              <a:gd name="connsiteY4" fmla="*/ 708660 h 914400"/>
              <a:gd name="connsiteX5" fmla="*/ 274320 w 624840"/>
              <a:gd name="connsiteY5" fmla="*/ 350520 h 914400"/>
              <a:gd name="connsiteX6" fmla="*/ 0 w 624840"/>
              <a:gd name="connsiteY6" fmla="*/ 213360 h 914400"/>
              <a:gd name="connsiteX0" fmla="*/ 0 w 624840"/>
              <a:gd name="connsiteY0" fmla="*/ 213360 h 807720"/>
              <a:gd name="connsiteX1" fmla="*/ 144780 w 624840"/>
              <a:gd name="connsiteY1" fmla="*/ 0 h 807720"/>
              <a:gd name="connsiteX2" fmla="*/ 624840 w 624840"/>
              <a:gd name="connsiteY2" fmla="*/ 213360 h 807720"/>
              <a:gd name="connsiteX3" fmla="*/ 236220 w 624840"/>
              <a:gd name="connsiteY3" fmla="*/ 807720 h 807720"/>
              <a:gd name="connsiteX4" fmla="*/ 38100 w 624840"/>
              <a:gd name="connsiteY4" fmla="*/ 708660 h 807720"/>
              <a:gd name="connsiteX5" fmla="*/ 274320 w 624840"/>
              <a:gd name="connsiteY5" fmla="*/ 350520 h 807720"/>
              <a:gd name="connsiteX6" fmla="*/ 0 w 624840"/>
              <a:gd name="connsiteY6" fmla="*/ 213360 h 807720"/>
              <a:gd name="connsiteX0" fmla="*/ 0 w 624840"/>
              <a:gd name="connsiteY0" fmla="*/ 213360 h 830580"/>
              <a:gd name="connsiteX1" fmla="*/ 144780 w 624840"/>
              <a:gd name="connsiteY1" fmla="*/ 0 h 830580"/>
              <a:gd name="connsiteX2" fmla="*/ 624840 w 624840"/>
              <a:gd name="connsiteY2" fmla="*/ 213360 h 830580"/>
              <a:gd name="connsiteX3" fmla="*/ 228600 w 624840"/>
              <a:gd name="connsiteY3" fmla="*/ 830580 h 830580"/>
              <a:gd name="connsiteX4" fmla="*/ 38100 w 624840"/>
              <a:gd name="connsiteY4" fmla="*/ 708660 h 830580"/>
              <a:gd name="connsiteX5" fmla="*/ 274320 w 624840"/>
              <a:gd name="connsiteY5" fmla="*/ 350520 h 830580"/>
              <a:gd name="connsiteX6" fmla="*/ 0 w 624840"/>
              <a:gd name="connsiteY6" fmla="*/ 213360 h 830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4840" h="830580">
                <a:moveTo>
                  <a:pt x="0" y="213360"/>
                </a:moveTo>
                <a:lnTo>
                  <a:pt x="144780" y="0"/>
                </a:lnTo>
                <a:lnTo>
                  <a:pt x="624840" y="213360"/>
                </a:lnTo>
                <a:lnTo>
                  <a:pt x="228600" y="830580"/>
                </a:lnTo>
                <a:lnTo>
                  <a:pt x="38100" y="708660"/>
                </a:lnTo>
                <a:lnTo>
                  <a:pt x="274320" y="350520"/>
                </a:lnTo>
                <a:lnTo>
                  <a:pt x="0" y="213360"/>
                </a:lnTo>
                <a:close/>
              </a:path>
            </a:pathLst>
          </a:custGeom>
          <a:gradFill flip="none" rotWithShape="1">
            <a:gsLst>
              <a:gs pos="0">
                <a:srgbClr val="0D86B7">
                  <a:shade val="30000"/>
                  <a:satMod val="115000"/>
                </a:srgbClr>
              </a:gs>
              <a:gs pos="50000">
                <a:srgbClr val="0D86B7">
                  <a:shade val="67500"/>
                  <a:satMod val="115000"/>
                  <a:alpha val="90000"/>
                </a:srgbClr>
              </a:gs>
              <a:gs pos="100000">
                <a:srgbClr val="0D86B7">
                  <a:shade val="100000"/>
                  <a:satMod val="115000"/>
                  <a:alpha val="0"/>
                </a:srgbClr>
              </a:gs>
            </a:gsLst>
            <a:lin ang="108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53" name="Group 52"/>
          <p:cNvGrpSpPr>
            <a:grpSpLocks/>
          </p:cNvGrpSpPr>
          <p:nvPr/>
        </p:nvGrpSpPr>
        <p:grpSpPr bwMode="auto">
          <a:xfrm>
            <a:off x="5353448" y="326228"/>
            <a:ext cx="492125" cy="365124"/>
            <a:chOff x="152400" y="3631391"/>
            <a:chExt cx="1545996" cy="1149322"/>
          </a:xfrm>
        </p:grpSpPr>
        <p:sp>
          <p:nvSpPr>
            <p:cNvPr id="68" name="Round Same Side Corner Rectangle 67"/>
            <p:cNvSpPr/>
            <p:nvPr/>
          </p:nvSpPr>
          <p:spPr>
            <a:xfrm rot="18746023" flipV="1">
              <a:off x="1177095" y="4259412"/>
              <a:ext cx="149912" cy="892690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52400" y="3631391"/>
              <a:ext cx="912635" cy="914462"/>
            </a:xfrm>
            <a:prstGeom prst="ellipse">
              <a:avLst/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</p:grpSp>
      <p:sp>
        <p:nvSpPr>
          <p:cNvPr id="82" name="Rectangle 81"/>
          <p:cNvSpPr>
            <a:spLocks noChangeArrowheads="1"/>
          </p:cNvSpPr>
          <p:nvPr/>
        </p:nvSpPr>
        <p:spPr bwMode="auto">
          <a:xfrm>
            <a:off x="2158602" y="2743675"/>
            <a:ext cx="17160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algn="ctr"/>
            <a:r>
              <a:rPr lang="en-US" sz="1600" b="1" smtClean="0">
                <a:solidFill>
                  <a:schemeClr val="bg1"/>
                </a:solidFill>
                <a:latin typeface="Arial" charset="0"/>
              </a:rPr>
              <a:t>Developer </a:t>
            </a:r>
            <a:r>
              <a:rPr lang="en-US" sz="1600" b="1" dirty="0" smtClean="0">
                <a:solidFill>
                  <a:schemeClr val="bg1"/>
                </a:solidFill>
                <a:latin typeface="Arial" charset="0"/>
              </a:rPr>
              <a:t>: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Arial" charset="0"/>
              </a:rPr>
              <a:t> Unit test case.</a:t>
            </a:r>
            <a:endParaRPr lang="en-US" sz="1600" b="1" dirty="0">
              <a:solidFill>
                <a:schemeClr val="bg1"/>
              </a:solidFill>
              <a:latin typeface="Arial" charset="0"/>
            </a:endParaRPr>
          </a:p>
        </p:txBody>
      </p:sp>
      <p:grpSp>
        <p:nvGrpSpPr>
          <p:cNvPr id="83" name="Shape 602"/>
          <p:cNvGrpSpPr/>
          <p:nvPr/>
        </p:nvGrpSpPr>
        <p:grpSpPr>
          <a:xfrm>
            <a:off x="5299939" y="2354267"/>
            <a:ext cx="387932" cy="367466"/>
            <a:chOff x="2583100" y="2973775"/>
            <a:chExt cx="461550" cy="437200"/>
          </a:xfrm>
        </p:grpSpPr>
        <p:sp>
          <p:nvSpPr>
            <p:cNvPr id="84" name="Shape 603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604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6" name="Freeform 85"/>
          <p:cNvSpPr>
            <a:spLocks noChangeArrowheads="1"/>
          </p:cNvSpPr>
          <p:nvPr/>
        </p:nvSpPr>
        <p:spPr bwMode="auto">
          <a:xfrm>
            <a:off x="5582426" y="2495021"/>
            <a:ext cx="300024" cy="280222"/>
          </a:xfrm>
          <a:custGeom>
            <a:avLst/>
            <a:gdLst>
              <a:gd name="T0" fmla="*/ 363 w 461"/>
              <a:gd name="T1" fmla="*/ 336 h 443"/>
              <a:gd name="T2" fmla="*/ 363 w 461"/>
              <a:gd name="T3" fmla="*/ 336 h 443"/>
              <a:gd name="T4" fmla="*/ 284 w 461"/>
              <a:gd name="T5" fmla="*/ 248 h 443"/>
              <a:gd name="T6" fmla="*/ 310 w 461"/>
              <a:gd name="T7" fmla="*/ 195 h 443"/>
              <a:gd name="T8" fmla="*/ 328 w 461"/>
              <a:gd name="T9" fmla="*/ 151 h 443"/>
              <a:gd name="T10" fmla="*/ 319 w 461"/>
              <a:gd name="T11" fmla="*/ 132 h 443"/>
              <a:gd name="T12" fmla="*/ 328 w 461"/>
              <a:gd name="T13" fmla="*/ 88 h 443"/>
              <a:gd name="T14" fmla="*/ 230 w 461"/>
              <a:gd name="T15" fmla="*/ 0 h 443"/>
              <a:gd name="T16" fmla="*/ 132 w 461"/>
              <a:gd name="T17" fmla="*/ 88 h 443"/>
              <a:gd name="T18" fmla="*/ 141 w 461"/>
              <a:gd name="T19" fmla="*/ 132 h 443"/>
              <a:gd name="T20" fmla="*/ 132 w 461"/>
              <a:gd name="T21" fmla="*/ 151 h 443"/>
              <a:gd name="T22" fmla="*/ 150 w 461"/>
              <a:gd name="T23" fmla="*/ 195 h 443"/>
              <a:gd name="T24" fmla="*/ 177 w 461"/>
              <a:gd name="T25" fmla="*/ 248 h 443"/>
              <a:gd name="T26" fmla="*/ 97 w 461"/>
              <a:gd name="T27" fmla="*/ 336 h 443"/>
              <a:gd name="T28" fmla="*/ 0 w 461"/>
              <a:gd name="T29" fmla="*/ 398 h 443"/>
              <a:gd name="T30" fmla="*/ 0 w 461"/>
              <a:gd name="T31" fmla="*/ 442 h 443"/>
              <a:gd name="T32" fmla="*/ 230 w 461"/>
              <a:gd name="T33" fmla="*/ 442 h 443"/>
              <a:gd name="T34" fmla="*/ 460 w 461"/>
              <a:gd name="T35" fmla="*/ 442 h 443"/>
              <a:gd name="T36" fmla="*/ 460 w 461"/>
              <a:gd name="T37" fmla="*/ 398 h 443"/>
              <a:gd name="T38" fmla="*/ 363 w 461"/>
              <a:gd name="T39" fmla="*/ 336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grpSp>
        <p:nvGrpSpPr>
          <p:cNvPr id="87" name="Shape 479"/>
          <p:cNvGrpSpPr/>
          <p:nvPr/>
        </p:nvGrpSpPr>
        <p:grpSpPr>
          <a:xfrm>
            <a:off x="3250447" y="3751243"/>
            <a:ext cx="419982" cy="447596"/>
            <a:chOff x="3955900" y="2984500"/>
            <a:chExt cx="414000" cy="422525"/>
          </a:xfrm>
        </p:grpSpPr>
        <p:sp>
          <p:nvSpPr>
            <p:cNvPr id="88" name="Shape 480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0" t="0" r="0" b="0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481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0" t="0" r="0" b="0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482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0" t="0" r="0" b="0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1" name="Shape 472"/>
          <p:cNvGrpSpPr/>
          <p:nvPr/>
        </p:nvGrpSpPr>
        <p:grpSpPr>
          <a:xfrm>
            <a:off x="3623714" y="3908970"/>
            <a:ext cx="322182" cy="197328"/>
            <a:chOff x="3241525" y="3039450"/>
            <a:chExt cx="494600" cy="312625"/>
          </a:xfrm>
        </p:grpSpPr>
        <p:sp>
          <p:nvSpPr>
            <p:cNvPr id="92" name="Shape 473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0" t="0" r="0" b="0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474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0" t="0" r="0" b="0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9" name="Arc 38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39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39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0" y="491790"/>
            <a:ext cx="7175500" cy="362652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7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Shape 119"/>
          <p:cNvSpPr txBox="1">
            <a:spLocks/>
          </p:cNvSpPr>
          <p:nvPr/>
        </p:nvSpPr>
        <p:spPr>
          <a:xfrm>
            <a:off x="1775341" y="4416046"/>
            <a:ext cx="4784948" cy="567133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        Execute Integration Test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Arc 8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40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69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141"/>
          <p:cNvSpPr/>
          <p:nvPr/>
        </p:nvSpPr>
        <p:spPr>
          <a:xfrm>
            <a:off x="-23680" y="0"/>
            <a:ext cx="9167679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    </a:t>
            </a:r>
            <a:endParaRPr dirty="0"/>
          </a:p>
        </p:txBody>
      </p:sp>
      <p:sp>
        <p:nvSpPr>
          <p:cNvPr id="86" name="Freeform 85"/>
          <p:cNvSpPr/>
          <p:nvPr/>
        </p:nvSpPr>
        <p:spPr>
          <a:xfrm rot="349079">
            <a:off x="6302362" y="3930567"/>
            <a:ext cx="2414615" cy="1583606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>
              <a:solidFill>
                <a:srgbClr val="FFFFFF"/>
              </a:solidFill>
            </a:endParaRPr>
          </a:p>
        </p:txBody>
      </p:sp>
      <p:sp>
        <p:nvSpPr>
          <p:cNvPr id="87" name="Freeform 86"/>
          <p:cNvSpPr/>
          <p:nvPr/>
        </p:nvSpPr>
        <p:spPr>
          <a:xfrm rot="21250921" flipH="1">
            <a:off x="5423567" y="3994438"/>
            <a:ext cx="1777325" cy="119400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933284 h 1709138"/>
              <a:gd name="connsiteX1" fmla="*/ 2410691 w 2410691"/>
              <a:gd name="connsiteY1" fmla="*/ 1709138 h 1709138"/>
              <a:gd name="connsiteX2" fmla="*/ 2192050 w 2410691"/>
              <a:gd name="connsiteY2" fmla="*/ 701220 h 1709138"/>
              <a:gd name="connsiteX3" fmla="*/ 1548133 w 2410691"/>
              <a:gd name="connsiteY3" fmla="*/ 60014 h 1709138"/>
              <a:gd name="connsiteX4" fmla="*/ 0 w 2410691"/>
              <a:gd name="connsiteY4" fmla="*/ 933284 h 1709138"/>
              <a:gd name="connsiteX0" fmla="*/ 0 w 2410691"/>
              <a:gd name="connsiteY0" fmla="*/ 980088 h 1755942"/>
              <a:gd name="connsiteX1" fmla="*/ 2410691 w 2410691"/>
              <a:gd name="connsiteY1" fmla="*/ 1755942 h 1755942"/>
              <a:gd name="connsiteX2" fmla="*/ 2192050 w 2410691"/>
              <a:gd name="connsiteY2" fmla="*/ 748024 h 1755942"/>
              <a:gd name="connsiteX3" fmla="*/ 1543412 w 2410691"/>
              <a:gd name="connsiteY3" fmla="*/ 48049 h 1755942"/>
              <a:gd name="connsiteX4" fmla="*/ 0 w 2410691"/>
              <a:gd name="connsiteY4" fmla="*/ 980088 h 1755942"/>
              <a:gd name="connsiteX0" fmla="*/ 0 w 2410691"/>
              <a:gd name="connsiteY0" fmla="*/ 1037439 h 1813293"/>
              <a:gd name="connsiteX1" fmla="*/ 2410691 w 2410691"/>
              <a:gd name="connsiteY1" fmla="*/ 1813293 h 1813293"/>
              <a:gd name="connsiteX2" fmla="*/ 2192050 w 2410691"/>
              <a:gd name="connsiteY2" fmla="*/ 805375 h 1813293"/>
              <a:gd name="connsiteX3" fmla="*/ 1543412 w 2410691"/>
              <a:gd name="connsiteY3" fmla="*/ 105400 h 1813293"/>
              <a:gd name="connsiteX4" fmla="*/ 0 w 2410691"/>
              <a:gd name="connsiteY4" fmla="*/ 1037439 h 181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813293">
                <a:moveTo>
                  <a:pt x="0" y="1037439"/>
                </a:moveTo>
                <a:cubicBezTo>
                  <a:pt x="910244" y="1059837"/>
                  <a:pt x="1812867" y="1402275"/>
                  <a:pt x="2410691" y="1813293"/>
                </a:cubicBezTo>
                <a:lnTo>
                  <a:pt x="2192050" y="805375"/>
                </a:lnTo>
                <a:cubicBezTo>
                  <a:pt x="2107623" y="601165"/>
                  <a:pt x="1946926" y="331518"/>
                  <a:pt x="1543412" y="105400"/>
                </a:cubicBezTo>
                <a:cubicBezTo>
                  <a:pt x="1061696" y="-114351"/>
                  <a:pt x="505833" y="-71881"/>
                  <a:pt x="0" y="1037439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>
              <a:solidFill>
                <a:srgbClr val="FFFFFF"/>
              </a:solidFill>
            </a:endParaRPr>
          </a:p>
        </p:txBody>
      </p:sp>
      <p:sp>
        <p:nvSpPr>
          <p:cNvPr id="88" name="Freeform 87"/>
          <p:cNvSpPr/>
          <p:nvPr/>
        </p:nvSpPr>
        <p:spPr>
          <a:xfrm>
            <a:off x="4109304" y="570878"/>
            <a:ext cx="475121" cy="534901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9" name="Freeform 88"/>
          <p:cNvSpPr/>
          <p:nvPr/>
        </p:nvSpPr>
        <p:spPr>
          <a:xfrm>
            <a:off x="4122773" y="1105997"/>
            <a:ext cx="475121" cy="534900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505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0" name="Freeform 89"/>
          <p:cNvSpPr/>
          <p:nvPr/>
        </p:nvSpPr>
        <p:spPr>
          <a:xfrm>
            <a:off x="4104824" y="1639670"/>
            <a:ext cx="475121" cy="534900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FFB23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91" name="Group 7"/>
          <p:cNvGrpSpPr>
            <a:grpSpLocks/>
          </p:cNvGrpSpPr>
          <p:nvPr/>
        </p:nvGrpSpPr>
        <p:grpSpPr bwMode="auto">
          <a:xfrm>
            <a:off x="4582271" y="561696"/>
            <a:ext cx="264654" cy="2402985"/>
            <a:chOff x="3185160" y="1851503"/>
            <a:chExt cx="1027271" cy="4615972"/>
          </a:xfrm>
        </p:grpSpPr>
        <p:sp>
          <p:nvSpPr>
            <p:cNvPr id="92" name="Freeform 91"/>
            <p:cNvSpPr/>
            <p:nvPr/>
          </p:nvSpPr>
          <p:spPr>
            <a:xfrm>
              <a:off x="3185160" y="1851503"/>
              <a:ext cx="1024328" cy="1537070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555 w 1013460"/>
                <a:gd name="connsiteY0" fmla="*/ 0 h 1536858"/>
                <a:gd name="connsiteX1" fmla="*/ 0 w 1013460"/>
                <a:gd name="connsiteY1" fmla="*/ 1026794 h 1536858"/>
                <a:gd name="connsiteX2" fmla="*/ 1013460 w 1013460"/>
                <a:gd name="connsiteY2" fmla="*/ 1536858 h 1536858"/>
                <a:gd name="connsiteX3" fmla="*/ 1013460 w 1013460"/>
                <a:gd name="connsiteY3" fmla="*/ 515301 h 1536858"/>
                <a:gd name="connsiteX4" fmla="*/ 555 w 1013460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3460" h="1536858">
                  <a:moveTo>
                    <a:pt x="555" y="0"/>
                  </a:moveTo>
                  <a:lnTo>
                    <a:pt x="0" y="1026794"/>
                  </a:lnTo>
                  <a:lnTo>
                    <a:pt x="1013460" y="1536858"/>
                  </a:lnTo>
                  <a:lnTo>
                    <a:pt x="1013460" y="515301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7C71C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3" name="Freeform 92"/>
            <p:cNvSpPr/>
            <p:nvPr/>
          </p:nvSpPr>
          <p:spPr>
            <a:xfrm>
              <a:off x="3185160" y="2880450"/>
              <a:ext cx="1027271" cy="1535481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6363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4" name="Freeform 93"/>
            <p:cNvSpPr/>
            <p:nvPr/>
          </p:nvSpPr>
          <p:spPr>
            <a:xfrm>
              <a:off x="3185160" y="3904634"/>
              <a:ext cx="1027271" cy="1535482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91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5" name="Freeform 94"/>
            <p:cNvSpPr/>
            <p:nvPr/>
          </p:nvSpPr>
          <p:spPr>
            <a:xfrm>
              <a:off x="3185160" y="4931994"/>
              <a:ext cx="1027271" cy="1535481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003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96" name="Freeform 95"/>
          <p:cNvSpPr/>
          <p:nvPr/>
        </p:nvSpPr>
        <p:spPr>
          <a:xfrm>
            <a:off x="4105987" y="2173639"/>
            <a:ext cx="475121" cy="534901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FF2E5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97" name="Group 24"/>
          <p:cNvGrpSpPr>
            <a:grpSpLocks/>
          </p:cNvGrpSpPr>
          <p:nvPr/>
        </p:nvGrpSpPr>
        <p:grpSpPr bwMode="auto">
          <a:xfrm>
            <a:off x="4842595" y="52388"/>
            <a:ext cx="3192936" cy="2881464"/>
            <a:chOff x="4210047" y="838200"/>
            <a:chExt cx="3334092" cy="5630229"/>
          </a:xfrm>
        </p:grpSpPr>
        <p:sp>
          <p:nvSpPr>
            <p:cNvPr id="98" name="Freeform 97"/>
            <p:cNvSpPr/>
            <p:nvPr/>
          </p:nvSpPr>
          <p:spPr>
            <a:xfrm>
              <a:off x="4210048" y="838200"/>
              <a:ext cx="3334091" cy="2550826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28700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0575" h="2551113">
                  <a:moveTo>
                    <a:pt x="0" y="1524000"/>
                  </a:moveTo>
                  <a:lnTo>
                    <a:pt x="0" y="2551113"/>
                  </a:lnTo>
                  <a:lnTo>
                    <a:pt x="3070225" y="1028700"/>
                  </a:lnTo>
                  <a:lnTo>
                    <a:pt x="3330575" y="374650"/>
                  </a:lnTo>
                  <a:lnTo>
                    <a:pt x="3070225" y="0"/>
                  </a:lnTo>
                  <a:lnTo>
                    <a:pt x="0" y="152400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>
              <a:off x="4210047" y="2112819"/>
              <a:ext cx="2801600" cy="2303202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01938" h="2303463">
                  <a:moveTo>
                    <a:pt x="0" y="1276350"/>
                  </a:moveTo>
                  <a:lnTo>
                    <a:pt x="0" y="2303463"/>
                  </a:lnTo>
                  <a:lnTo>
                    <a:pt x="2565400" y="1023938"/>
                  </a:lnTo>
                  <a:lnTo>
                    <a:pt x="2801938" y="369887"/>
                  </a:lnTo>
                  <a:lnTo>
                    <a:pt x="2574925" y="0"/>
                  </a:lnTo>
                  <a:lnTo>
                    <a:pt x="0" y="1276350"/>
                  </a:lnTo>
                  <a:close/>
                </a:path>
              </a:pathLst>
            </a:custGeom>
            <a:solidFill>
              <a:srgbClr val="69696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>
              <a:off x="4210049" y="3395375"/>
              <a:ext cx="2292220" cy="2046057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  <a:gd name="connsiteX0" fmla="*/ 0 w 2801938"/>
                <a:gd name="connsiteY0" fmla="*/ 1019175 h 2046288"/>
                <a:gd name="connsiteX1" fmla="*/ 0 w 2801938"/>
                <a:gd name="connsiteY1" fmla="*/ 2046288 h 2046288"/>
                <a:gd name="connsiteX2" fmla="*/ 2565400 w 2801938"/>
                <a:gd name="connsiteY2" fmla="*/ 766763 h 2046288"/>
                <a:gd name="connsiteX3" fmla="*/ 2801938 w 2801938"/>
                <a:gd name="connsiteY3" fmla="*/ 112712 h 2046288"/>
                <a:gd name="connsiteX4" fmla="*/ 2051050 w 2801938"/>
                <a:gd name="connsiteY4" fmla="*/ 0 h 2046288"/>
                <a:gd name="connsiteX5" fmla="*/ 0 w 2801938"/>
                <a:gd name="connsiteY5" fmla="*/ 1019175 h 2046288"/>
                <a:gd name="connsiteX0" fmla="*/ 0 w 2565400"/>
                <a:gd name="connsiteY0" fmla="*/ 1019175 h 2046288"/>
                <a:gd name="connsiteX1" fmla="*/ 0 w 2565400"/>
                <a:gd name="connsiteY1" fmla="*/ 2046288 h 2046288"/>
                <a:gd name="connsiteX2" fmla="*/ 2565400 w 2565400"/>
                <a:gd name="connsiteY2" fmla="*/ 766763 h 2046288"/>
                <a:gd name="connsiteX3" fmla="*/ 2292351 w 2565400"/>
                <a:gd name="connsiteY3" fmla="*/ 355599 h 2046288"/>
                <a:gd name="connsiteX4" fmla="*/ 2051050 w 2565400"/>
                <a:gd name="connsiteY4" fmla="*/ 0 h 2046288"/>
                <a:gd name="connsiteX5" fmla="*/ 0 w 2565400"/>
                <a:gd name="connsiteY5" fmla="*/ 1019175 h 2046288"/>
                <a:gd name="connsiteX0" fmla="*/ 0 w 2292351"/>
                <a:gd name="connsiteY0" fmla="*/ 1019175 h 2046288"/>
                <a:gd name="connsiteX1" fmla="*/ 0 w 2292351"/>
                <a:gd name="connsiteY1" fmla="*/ 2046288 h 2046288"/>
                <a:gd name="connsiteX2" fmla="*/ 2046287 w 2292351"/>
                <a:gd name="connsiteY2" fmla="*/ 1033463 h 2046288"/>
                <a:gd name="connsiteX3" fmla="*/ 2292351 w 2292351"/>
                <a:gd name="connsiteY3" fmla="*/ 355599 h 2046288"/>
                <a:gd name="connsiteX4" fmla="*/ 2051050 w 2292351"/>
                <a:gd name="connsiteY4" fmla="*/ 0 h 2046288"/>
                <a:gd name="connsiteX5" fmla="*/ 0 w 2292351"/>
                <a:gd name="connsiteY5" fmla="*/ 1019175 h 204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2351" h="2046288">
                  <a:moveTo>
                    <a:pt x="0" y="1019175"/>
                  </a:moveTo>
                  <a:lnTo>
                    <a:pt x="0" y="2046288"/>
                  </a:lnTo>
                  <a:lnTo>
                    <a:pt x="2046287" y="1033463"/>
                  </a:lnTo>
                  <a:lnTo>
                    <a:pt x="2292351" y="355599"/>
                  </a:lnTo>
                  <a:lnTo>
                    <a:pt x="2051050" y="0"/>
                  </a:lnTo>
                  <a:lnTo>
                    <a:pt x="0" y="1019175"/>
                  </a:lnTo>
                  <a:close/>
                </a:path>
              </a:pathLst>
            </a:custGeom>
            <a:solidFill>
              <a:srgbClr val="FFB74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1" name="Freeform 100"/>
            <p:cNvSpPr/>
            <p:nvPr/>
          </p:nvSpPr>
          <p:spPr>
            <a:xfrm>
              <a:off x="4210049" y="4679517"/>
              <a:ext cx="1792633" cy="1788912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  <a:gd name="connsiteX0" fmla="*/ 0 w 2801938"/>
                <a:gd name="connsiteY0" fmla="*/ 906463 h 1933576"/>
                <a:gd name="connsiteX1" fmla="*/ 0 w 2801938"/>
                <a:gd name="connsiteY1" fmla="*/ 1933576 h 1933576"/>
                <a:gd name="connsiteX2" fmla="*/ 2565400 w 2801938"/>
                <a:gd name="connsiteY2" fmla="*/ 654051 h 1933576"/>
                <a:gd name="connsiteX3" fmla="*/ 2801938 w 2801938"/>
                <a:gd name="connsiteY3" fmla="*/ 0 h 1933576"/>
                <a:gd name="connsiteX4" fmla="*/ 1541463 w 2801938"/>
                <a:gd name="connsiteY4" fmla="*/ 144463 h 1933576"/>
                <a:gd name="connsiteX5" fmla="*/ 0 w 2801938"/>
                <a:gd name="connsiteY5" fmla="*/ 906463 h 1933576"/>
                <a:gd name="connsiteX0" fmla="*/ 0 w 2565400"/>
                <a:gd name="connsiteY0" fmla="*/ 762000 h 1789113"/>
                <a:gd name="connsiteX1" fmla="*/ 0 w 2565400"/>
                <a:gd name="connsiteY1" fmla="*/ 1789113 h 1789113"/>
                <a:gd name="connsiteX2" fmla="*/ 2565400 w 2565400"/>
                <a:gd name="connsiteY2" fmla="*/ 509588 h 1789113"/>
                <a:gd name="connsiteX3" fmla="*/ 1792288 w 2565400"/>
                <a:gd name="connsiteY3" fmla="*/ 374649 h 1789113"/>
                <a:gd name="connsiteX4" fmla="*/ 1541463 w 2565400"/>
                <a:gd name="connsiteY4" fmla="*/ 0 h 1789113"/>
                <a:gd name="connsiteX5" fmla="*/ 0 w 2565400"/>
                <a:gd name="connsiteY5" fmla="*/ 762000 h 1789113"/>
                <a:gd name="connsiteX0" fmla="*/ 0 w 1792288"/>
                <a:gd name="connsiteY0" fmla="*/ 762000 h 1789113"/>
                <a:gd name="connsiteX1" fmla="*/ 0 w 1792288"/>
                <a:gd name="connsiteY1" fmla="*/ 1789113 h 1789113"/>
                <a:gd name="connsiteX2" fmla="*/ 1531938 w 1792288"/>
                <a:gd name="connsiteY2" fmla="*/ 1028701 h 1789113"/>
                <a:gd name="connsiteX3" fmla="*/ 1792288 w 1792288"/>
                <a:gd name="connsiteY3" fmla="*/ 374649 h 1789113"/>
                <a:gd name="connsiteX4" fmla="*/ 1541463 w 1792288"/>
                <a:gd name="connsiteY4" fmla="*/ 0 h 1789113"/>
                <a:gd name="connsiteX5" fmla="*/ 0 w 1792288"/>
                <a:gd name="connsiteY5" fmla="*/ 762000 h 178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2288" h="1789113">
                  <a:moveTo>
                    <a:pt x="0" y="762000"/>
                  </a:moveTo>
                  <a:lnTo>
                    <a:pt x="0" y="1789113"/>
                  </a:lnTo>
                  <a:lnTo>
                    <a:pt x="1531938" y="1028701"/>
                  </a:lnTo>
                  <a:lnTo>
                    <a:pt x="1792288" y="374649"/>
                  </a:lnTo>
                  <a:lnTo>
                    <a:pt x="1541463" y="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FF436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02" name="TextBox 20"/>
          <p:cNvSpPr txBox="1">
            <a:spLocks noChangeArrowheads="1"/>
          </p:cNvSpPr>
          <p:nvPr/>
        </p:nvSpPr>
        <p:spPr bwMode="auto">
          <a:xfrm>
            <a:off x="4182429" y="569450"/>
            <a:ext cx="249835" cy="525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8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03" name="TextBox 21"/>
          <p:cNvSpPr txBox="1">
            <a:spLocks noChangeArrowheads="1"/>
          </p:cNvSpPr>
          <p:nvPr/>
        </p:nvSpPr>
        <p:spPr bwMode="auto">
          <a:xfrm>
            <a:off x="4221948" y="1102459"/>
            <a:ext cx="249835" cy="463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7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04" name="TextBox 22"/>
          <p:cNvSpPr txBox="1">
            <a:spLocks noChangeArrowheads="1"/>
          </p:cNvSpPr>
          <p:nvPr/>
        </p:nvSpPr>
        <p:spPr bwMode="auto">
          <a:xfrm>
            <a:off x="4245981" y="1639390"/>
            <a:ext cx="457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6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05" name="TextBox 23"/>
          <p:cNvSpPr txBox="1">
            <a:spLocks noChangeArrowheads="1"/>
          </p:cNvSpPr>
          <p:nvPr/>
        </p:nvSpPr>
        <p:spPr bwMode="auto">
          <a:xfrm>
            <a:off x="4182429" y="2185528"/>
            <a:ext cx="315973" cy="463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5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13" name="Rectangle 29"/>
          <p:cNvSpPr>
            <a:spLocks noChangeArrowheads="1"/>
          </p:cNvSpPr>
          <p:nvPr/>
        </p:nvSpPr>
        <p:spPr bwMode="auto">
          <a:xfrm rot="20715872">
            <a:off x="4807907" y="411130"/>
            <a:ext cx="2364108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7432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&amp; </a:t>
            </a:r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- </a:t>
            </a:r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質問と回答</a:t>
            </a:r>
            <a:endParaRPr lang="en-US" sz="12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18" name="Rectangle 29"/>
          <p:cNvSpPr>
            <a:spLocks noChangeArrowheads="1"/>
          </p:cNvSpPr>
          <p:nvPr/>
        </p:nvSpPr>
        <p:spPr bwMode="auto">
          <a:xfrm rot="20687754">
            <a:off x="4107579" y="1076171"/>
            <a:ext cx="329216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8288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 - </a:t>
            </a:r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デモ</a:t>
            </a:r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9" name="Rectangle 29"/>
          <p:cNvSpPr>
            <a:spLocks noChangeArrowheads="1"/>
          </p:cNvSpPr>
          <p:nvPr/>
        </p:nvSpPr>
        <p:spPr bwMode="auto">
          <a:xfrm rot="20690588">
            <a:off x="4639932" y="1631560"/>
            <a:ext cx="2437711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Lesson Learned</a:t>
            </a:r>
          </a:p>
          <a:p>
            <a:pPr algn="ctr" eaLnBrk="1" hangingPunct="1"/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教訓</a:t>
            </a:r>
            <a:r>
              <a:rPr lang="ja-JP" altLang="en-US" sz="1200" dirty="0">
                <a:solidFill>
                  <a:schemeClr val="bg1"/>
                </a:solidFill>
              </a:rPr>
              <a:t> </a:t>
            </a:r>
            <a:r>
              <a:rPr lang="ja-JP" altLang="en-US" dirty="0"/>
              <a:t/>
            </a:r>
            <a:br>
              <a:rPr lang="ja-JP" altLang="en-US" dirty="0"/>
            </a:br>
            <a:endParaRPr lang="en-US" b="1" dirty="0">
              <a:solidFill>
                <a:schemeClr val="bg1"/>
              </a:solidFill>
            </a:endParaRPr>
          </a:p>
          <a:p>
            <a:pPr algn="ctr" eaLnBrk="1" hangingPunct="1"/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en-US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20" name="Rectangle 29"/>
          <p:cNvSpPr>
            <a:spLocks noChangeArrowheads="1"/>
          </p:cNvSpPr>
          <p:nvPr/>
        </p:nvSpPr>
        <p:spPr bwMode="auto">
          <a:xfrm rot="20728494">
            <a:off x="4211956" y="1980303"/>
            <a:ext cx="2895621" cy="112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7432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Testing</a:t>
            </a:r>
          </a:p>
          <a:p>
            <a:pPr algn="ctr"/>
            <a:r>
              <a:rPr lang="ja-JP" altLang="en-US" sz="12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</a:t>
            </a:r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フトウェ</a:t>
            </a:r>
            <a:r>
              <a:rPr lang="ja-JP" altLang="en-US" sz="12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テス</a:t>
            </a:r>
            <a:r>
              <a:rPr lang="ja-JP" altLang="en-US" sz="12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ト</a:t>
            </a:r>
            <a:r>
              <a:rPr lang="ja-JP" altLang="en-US" sz="1200" b="1" dirty="0">
                <a:latin typeface="SimSun" panose="02010600030101010101" pitchFamily="2" charset="-122"/>
                <a:ea typeface="SimSun" panose="02010600030101010101" pitchFamily="2" charset="-122"/>
              </a:rPr>
              <a:t/>
            </a:r>
            <a:br>
              <a:rPr lang="ja-JP" altLang="en-US" sz="1200" b="1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en-US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45" name="Freeform 144"/>
          <p:cNvSpPr/>
          <p:nvPr/>
        </p:nvSpPr>
        <p:spPr>
          <a:xfrm>
            <a:off x="4112701" y="2694559"/>
            <a:ext cx="475121" cy="534901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6" name="Freeform 145"/>
          <p:cNvSpPr/>
          <p:nvPr/>
        </p:nvSpPr>
        <p:spPr>
          <a:xfrm>
            <a:off x="4119415" y="3229460"/>
            <a:ext cx="475121" cy="534900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505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7" name="Freeform 146"/>
          <p:cNvSpPr/>
          <p:nvPr/>
        </p:nvSpPr>
        <p:spPr>
          <a:xfrm>
            <a:off x="4118433" y="3771607"/>
            <a:ext cx="475121" cy="534900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FFB23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48" name="Group 7"/>
          <p:cNvGrpSpPr>
            <a:grpSpLocks/>
          </p:cNvGrpSpPr>
          <p:nvPr/>
        </p:nvGrpSpPr>
        <p:grpSpPr bwMode="auto">
          <a:xfrm>
            <a:off x="4585667" y="2681560"/>
            <a:ext cx="264654" cy="2405359"/>
            <a:chOff x="3185160" y="1851503"/>
            <a:chExt cx="1027271" cy="4615972"/>
          </a:xfrm>
        </p:grpSpPr>
        <p:sp>
          <p:nvSpPr>
            <p:cNvPr id="149" name="Freeform 148"/>
            <p:cNvSpPr/>
            <p:nvPr/>
          </p:nvSpPr>
          <p:spPr>
            <a:xfrm>
              <a:off x="3185160" y="1851503"/>
              <a:ext cx="1024328" cy="1537070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555 w 1013460"/>
                <a:gd name="connsiteY0" fmla="*/ 0 h 1536858"/>
                <a:gd name="connsiteX1" fmla="*/ 0 w 1013460"/>
                <a:gd name="connsiteY1" fmla="*/ 1026794 h 1536858"/>
                <a:gd name="connsiteX2" fmla="*/ 1013460 w 1013460"/>
                <a:gd name="connsiteY2" fmla="*/ 1536858 h 1536858"/>
                <a:gd name="connsiteX3" fmla="*/ 1013460 w 1013460"/>
                <a:gd name="connsiteY3" fmla="*/ 515301 h 1536858"/>
                <a:gd name="connsiteX4" fmla="*/ 555 w 1013460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3460" h="1536858">
                  <a:moveTo>
                    <a:pt x="555" y="0"/>
                  </a:moveTo>
                  <a:lnTo>
                    <a:pt x="0" y="1026794"/>
                  </a:lnTo>
                  <a:lnTo>
                    <a:pt x="1013460" y="1536858"/>
                  </a:lnTo>
                  <a:lnTo>
                    <a:pt x="1013460" y="515301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7C71C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3185160" y="2880450"/>
              <a:ext cx="1027271" cy="1535481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6363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1" name="Freeform 150"/>
            <p:cNvSpPr/>
            <p:nvPr/>
          </p:nvSpPr>
          <p:spPr>
            <a:xfrm>
              <a:off x="3185160" y="3904634"/>
              <a:ext cx="1027271" cy="1535482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91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2" name="Freeform 151"/>
            <p:cNvSpPr/>
            <p:nvPr/>
          </p:nvSpPr>
          <p:spPr>
            <a:xfrm>
              <a:off x="3185160" y="4931994"/>
              <a:ext cx="1027271" cy="1535481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003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53" name="Freeform 152"/>
          <p:cNvSpPr/>
          <p:nvPr/>
        </p:nvSpPr>
        <p:spPr>
          <a:xfrm>
            <a:off x="4127313" y="4293514"/>
            <a:ext cx="475121" cy="534901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FF2E5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54" name="Group 24"/>
          <p:cNvGrpSpPr>
            <a:grpSpLocks/>
          </p:cNvGrpSpPr>
          <p:nvPr/>
        </p:nvGrpSpPr>
        <p:grpSpPr bwMode="auto">
          <a:xfrm>
            <a:off x="4846925" y="2149482"/>
            <a:ext cx="3051914" cy="2911133"/>
            <a:chOff x="4210047" y="838200"/>
            <a:chExt cx="3330576" cy="5630229"/>
          </a:xfrm>
        </p:grpSpPr>
        <p:sp>
          <p:nvSpPr>
            <p:cNvPr id="155" name="Freeform 154"/>
            <p:cNvSpPr/>
            <p:nvPr/>
          </p:nvSpPr>
          <p:spPr>
            <a:xfrm>
              <a:off x="4210048" y="838200"/>
              <a:ext cx="3330575" cy="2550825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28700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0575" h="2551113">
                  <a:moveTo>
                    <a:pt x="0" y="1524000"/>
                  </a:moveTo>
                  <a:lnTo>
                    <a:pt x="0" y="2551113"/>
                  </a:lnTo>
                  <a:lnTo>
                    <a:pt x="3070225" y="1028700"/>
                  </a:lnTo>
                  <a:lnTo>
                    <a:pt x="3330575" y="374650"/>
                  </a:lnTo>
                  <a:lnTo>
                    <a:pt x="3070225" y="0"/>
                  </a:lnTo>
                  <a:lnTo>
                    <a:pt x="0" y="152400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6" name="Freeform 155"/>
            <p:cNvSpPr/>
            <p:nvPr/>
          </p:nvSpPr>
          <p:spPr>
            <a:xfrm>
              <a:off x="4210047" y="2112819"/>
              <a:ext cx="2801601" cy="2303202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01938" h="2303463">
                  <a:moveTo>
                    <a:pt x="0" y="1276350"/>
                  </a:moveTo>
                  <a:lnTo>
                    <a:pt x="0" y="2303463"/>
                  </a:lnTo>
                  <a:lnTo>
                    <a:pt x="2565400" y="1023938"/>
                  </a:lnTo>
                  <a:lnTo>
                    <a:pt x="2801938" y="369887"/>
                  </a:lnTo>
                  <a:lnTo>
                    <a:pt x="2574925" y="0"/>
                  </a:lnTo>
                  <a:lnTo>
                    <a:pt x="0" y="1276350"/>
                  </a:lnTo>
                  <a:close/>
                </a:path>
              </a:pathLst>
            </a:custGeom>
            <a:solidFill>
              <a:srgbClr val="69696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7" name="Freeform 156"/>
            <p:cNvSpPr/>
            <p:nvPr/>
          </p:nvSpPr>
          <p:spPr>
            <a:xfrm>
              <a:off x="4210050" y="3395375"/>
              <a:ext cx="2292220" cy="2046057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  <a:gd name="connsiteX0" fmla="*/ 0 w 2801938"/>
                <a:gd name="connsiteY0" fmla="*/ 1019175 h 2046288"/>
                <a:gd name="connsiteX1" fmla="*/ 0 w 2801938"/>
                <a:gd name="connsiteY1" fmla="*/ 2046288 h 2046288"/>
                <a:gd name="connsiteX2" fmla="*/ 2565400 w 2801938"/>
                <a:gd name="connsiteY2" fmla="*/ 766763 h 2046288"/>
                <a:gd name="connsiteX3" fmla="*/ 2801938 w 2801938"/>
                <a:gd name="connsiteY3" fmla="*/ 112712 h 2046288"/>
                <a:gd name="connsiteX4" fmla="*/ 2051050 w 2801938"/>
                <a:gd name="connsiteY4" fmla="*/ 0 h 2046288"/>
                <a:gd name="connsiteX5" fmla="*/ 0 w 2801938"/>
                <a:gd name="connsiteY5" fmla="*/ 1019175 h 2046288"/>
                <a:gd name="connsiteX0" fmla="*/ 0 w 2565400"/>
                <a:gd name="connsiteY0" fmla="*/ 1019175 h 2046288"/>
                <a:gd name="connsiteX1" fmla="*/ 0 w 2565400"/>
                <a:gd name="connsiteY1" fmla="*/ 2046288 h 2046288"/>
                <a:gd name="connsiteX2" fmla="*/ 2565400 w 2565400"/>
                <a:gd name="connsiteY2" fmla="*/ 766763 h 2046288"/>
                <a:gd name="connsiteX3" fmla="*/ 2292351 w 2565400"/>
                <a:gd name="connsiteY3" fmla="*/ 355599 h 2046288"/>
                <a:gd name="connsiteX4" fmla="*/ 2051050 w 2565400"/>
                <a:gd name="connsiteY4" fmla="*/ 0 h 2046288"/>
                <a:gd name="connsiteX5" fmla="*/ 0 w 2565400"/>
                <a:gd name="connsiteY5" fmla="*/ 1019175 h 2046288"/>
                <a:gd name="connsiteX0" fmla="*/ 0 w 2292351"/>
                <a:gd name="connsiteY0" fmla="*/ 1019175 h 2046288"/>
                <a:gd name="connsiteX1" fmla="*/ 0 w 2292351"/>
                <a:gd name="connsiteY1" fmla="*/ 2046288 h 2046288"/>
                <a:gd name="connsiteX2" fmla="*/ 2046287 w 2292351"/>
                <a:gd name="connsiteY2" fmla="*/ 1033463 h 2046288"/>
                <a:gd name="connsiteX3" fmla="*/ 2292351 w 2292351"/>
                <a:gd name="connsiteY3" fmla="*/ 355599 h 2046288"/>
                <a:gd name="connsiteX4" fmla="*/ 2051050 w 2292351"/>
                <a:gd name="connsiteY4" fmla="*/ 0 h 2046288"/>
                <a:gd name="connsiteX5" fmla="*/ 0 w 2292351"/>
                <a:gd name="connsiteY5" fmla="*/ 1019175 h 204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2351" h="2046288">
                  <a:moveTo>
                    <a:pt x="0" y="1019175"/>
                  </a:moveTo>
                  <a:lnTo>
                    <a:pt x="0" y="2046288"/>
                  </a:lnTo>
                  <a:lnTo>
                    <a:pt x="2046287" y="1033463"/>
                  </a:lnTo>
                  <a:lnTo>
                    <a:pt x="2292351" y="355599"/>
                  </a:lnTo>
                  <a:lnTo>
                    <a:pt x="2051050" y="0"/>
                  </a:lnTo>
                  <a:lnTo>
                    <a:pt x="0" y="1019175"/>
                  </a:lnTo>
                  <a:close/>
                </a:path>
              </a:pathLst>
            </a:custGeom>
            <a:solidFill>
              <a:srgbClr val="FFB74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8" name="Freeform 157"/>
            <p:cNvSpPr/>
            <p:nvPr/>
          </p:nvSpPr>
          <p:spPr>
            <a:xfrm>
              <a:off x="4210049" y="4679517"/>
              <a:ext cx="1792633" cy="1788912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  <a:gd name="connsiteX0" fmla="*/ 0 w 2801938"/>
                <a:gd name="connsiteY0" fmla="*/ 906463 h 1933576"/>
                <a:gd name="connsiteX1" fmla="*/ 0 w 2801938"/>
                <a:gd name="connsiteY1" fmla="*/ 1933576 h 1933576"/>
                <a:gd name="connsiteX2" fmla="*/ 2565400 w 2801938"/>
                <a:gd name="connsiteY2" fmla="*/ 654051 h 1933576"/>
                <a:gd name="connsiteX3" fmla="*/ 2801938 w 2801938"/>
                <a:gd name="connsiteY3" fmla="*/ 0 h 1933576"/>
                <a:gd name="connsiteX4" fmla="*/ 1541463 w 2801938"/>
                <a:gd name="connsiteY4" fmla="*/ 144463 h 1933576"/>
                <a:gd name="connsiteX5" fmla="*/ 0 w 2801938"/>
                <a:gd name="connsiteY5" fmla="*/ 906463 h 1933576"/>
                <a:gd name="connsiteX0" fmla="*/ 0 w 2565400"/>
                <a:gd name="connsiteY0" fmla="*/ 762000 h 1789113"/>
                <a:gd name="connsiteX1" fmla="*/ 0 w 2565400"/>
                <a:gd name="connsiteY1" fmla="*/ 1789113 h 1789113"/>
                <a:gd name="connsiteX2" fmla="*/ 2565400 w 2565400"/>
                <a:gd name="connsiteY2" fmla="*/ 509588 h 1789113"/>
                <a:gd name="connsiteX3" fmla="*/ 1792288 w 2565400"/>
                <a:gd name="connsiteY3" fmla="*/ 374649 h 1789113"/>
                <a:gd name="connsiteX4" fmla="*/ 1541463 w 2565400"/>
                <a:gd name="connsiteY4" fmla="*/ 0 h 1789113"/>
                <a:gd name="connsiteX5" fmla="*/ 0 w 2565400"/>
                <a:gd name="connsiteY5" fmla="*/ 762000 h 1789113"/>
                <a:gd name="connsiteX0" fmla="*/ 0 w 1792288"/>
                <a:gd name="connsiteY0" fmla="*/ 762000 h 1789113"/>
                <a:gd name="connsiteX1" fmla="*/ 0 w 1792288"/>
                <a:gd name="connsiteY1" fmla="*/ 1789113 h 1789113"/>
                <a:gd name="connsiteX2" fmla="*/ 1531938 w 1792288"/>
                <a:gd name="connsiteY2" fmla="*/ 1028701 h 1789113"/>
                <a:gd name="connsiteX3" fmla="*/ 1792288 w 1792288"/>
                <a:gd name="connsiteY3" fmla="*/ 374649 h 1789113"/>
                <a:gd name="connsiteX4" fmla="*/ 1541463 w 1792288"/>
                <a:gd name="connsiteY4" fmla="*/ 0 h 1789113"/>
                <a:gd name="connsiteX5" fmla="*/ 0 w 1792288"/>
                <a:gd name="connsiteY5" fmla="*/ 762000 h 178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2288" h="1789113">
                  <a:moveTo>
                    <a:pt x="0" y="762000"/>
                  </a:moveTo>
                  <a:lnTo>
                    <a:pt x="0" y="1789113"/>
                  </a:lnTo>
                  <a:lnTo>
                    <a:pt x="1531938" y="1028701"/>
                  </a:lnTo>
                  <a:lnTo>
                    <a:pt x="1792288" y="374649"/>
                  </a:lnTo>
                  <a:lnTo>
                    <a:pt x="1541463" y="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FF436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59" name="TextBox 20"/>
          <p:cNvSpPr txBox="1">
            <a:spLocks noChangeArrowheads="1"/>
          </p:cNvSpPr>
          <p:nvPr/>
        </p:nvSpPr>
        <p:spPr bwMode="auto">
          <a:xfrm>
            <a:off x="4172347" y="2715787"/>
            <a:ext cx="249835" cy="525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4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60" name="TextBox 21"/>
          <p:cNvSpPr txBox="1">
            <a:spLocks noChangeArrowheads="1"/>
          </p:cNvSpPr>
          <p:nvPr/>
        </p:nvSpPr>
        <p:spPr bwMode="auto">
          <a:xfrm>
            <a:off x="4206852" y="3252015"/>
            <a:ext cx="249835" cy="463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3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61" name="TextBox 22"/>
          <p:cNvSpPr txBox="1">
            <a:spLocks noChangeArrowheads="1"/>
          </p:cNvSpPr>
          <p:nvPr/>
        </p:nvSpPr>
        <p:spPr bwMode="auto">
          <a:xfrm>
            <a:off x="4278347" y="3826541"/>
            <a:ext cx="457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2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62" name="TextBox 23"/>
          <p:cNvSpPr txBox="1">
            <a:spLocks noChangeArrowheads="1"/>
          </p:cNvSpPr>
          <p:nvPr/>
        </p:nvSpPr>
        <p:spPr bwMode="auto">
          <a:xfrm>
            <a:off x="4232348" y="4303391"/>
            <a:ext cx="315973" cy="463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1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63" name="Rectangle 29"/>
          <p:cNvSpPr>
            <a:spLocks noChangeArrowheads="1"/>
          </p:cNvSpPr>
          <p:nvPr/>
        </p:nvSpPr>
        <p:spPr bwMode="auto">
          <a:xfrm rot="20618982">
            <a:off x="4782555" y="2247165"/>
            <a:ext cx="2364108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45720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Design Description</a:t>
            </a:r>
          </a:p>
          <a:p>
            <a:pPr algn="ctr" eaLnBrk="1" hangingPunct="1"/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ソフトウェア </a:t>
            </a:r>
            <a:r>
              <a:rPr lang="ja-JP" altLang="en-US" sz="12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設計書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en-US" sz="1200" b="1" dirty="0">
              <a:solidFill>
                <a:schemeClr val="bg1"/>
              </a:solidFill>
            </a:endParaRPr>
          </a:p>
          <a:p>
            <a:pPr algn="ctr" eaLnBrk="1" hangingPunct="1"/>
            <a:endParaRPr lang="en-US" sz="12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64" name="Rectangle 29"/>
          <p:cNvSpPr>
            <a:spLocks noChangeArrowheads="1"/>
          </p:cNvSpPr>
          <p:nvPr/>
        </p:nvSpPr>
        <p:spPr bwMode="auto">
          <a:xfrm rot="20636337">
            <a:off x="4389945" y="3155256"/>
            <a:ext cx="32921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Software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 </a:t>
            </a:r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</a:t>
            </a:r>
          </a:p>
          <a:p>
            <a:pPr algn="ctr" eaLnBrk="1" hangingPunct="1"/>
            <a:r>
              <a:rPr lang="ja-JP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65" name="Rectangle 29"/>
          <p:cNvSpPr>
            <a:spLocks noChangeArrowheads="1"/>
          </p:cNvSpPr>
          <p:nvPr/>
        </p:nvSpPr>
        <p:spPr bwMode="auto">
          <a:xfrm rot="20678003">
            <a:off x="4492761" y="3741496"/>
            <a:ext cx="292524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Project Management</a:t>
            </a:r>
          </a:p>
          <a:p>
            <a:pPr algn="ctr" eaLnBrk="1" hangingPunct="1"/>
            <a:r>
              <a:rPr lang="ja-JP" alt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200" b="1" dirty="0" smtClean="0">
              <a:solidFill>
                <a:schemeClr val="bg1"/>
              </a:solidFill>
            </a:endParaRPr>
          </a:p>
          <a:p>
            <a:pPr algn="ctr" eaLnBrk="1" hangingPunct="1"/>
            <a:endParaRPr lang="en-US" sz="1200" b="1" dirty="0">
              <a:solidFill>
                <a:schemeClr val="bg1"/>
              </a:solidFill>
            </a:endParaRPr>
          </a:p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66" name="Rectangle 29"/>
          <p:cNvSpPr>
            <a:spLocks noChangeArrowheads="1"/>
          </p:cNvSpPr>
          <p:nvPr/>
        </p:nvSpPr>
        <p:spPr bwMode="auto">
          <a:xfrm rot="20656464">
            <a:off x="4394054" y="4359795"/>
            <a:ext cx="23641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lvl="0"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r>
              <a:rPr lang="en-US" sz="1200" b="1" dirty="0" smtClean="0">
                <a:solidFill>
                  <a:schemeClr val="bg1"/>
                </a:solidFill>
              </a:rPr>
              <a:t> </a:t>
            </a: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バックグラウンド</a:t>
            </a:r>
            <a:r>
              <a:rPr lang="ja-JP" altLang="en-US" sz="12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endParaRPr lang="en" sz="12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67" name="Shape 142"/>
          <p:cNvSpPr txBox="1">
            <a:spLocks/>
          </p:cNvSpPr>
          <p:nvPr/>
        </p:nvSpPr>
        <p:spPr>
          <a:xfrm>
            <a:off x="136389" y="514144"/>
            <a:ext cx="3898955" cy="1425466"/>
          </a:xfrm>
          <a:prstGeom prst="rect">
            <a:avLst/>
          </a:prstGeom>
          <a:noFill/>
          <a:ln>
            <a:noFill/>
          </a:ln>
        </p:spPr>
        <p:txBody>
          <a:bodyPr lIns="91425" tIns="9144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algn="ctr"/>
            <a:r>
              <a:rPr lang="en" sz="4800" dirty="0">
                <a:solidFill>
                  <a:schemeClr val="bg1"/>
                </a:solidFill>
              </a:rPr>
              <a:t>Outlines </a:t>
            </a:r>
            <a:endParaRPr lang="en" sz="4800" dirty="0" smtClean="0">
              <a:solidFill>
                <a:schemeClr val="bg1"/>
              </a:solidFill>
            </a:endParaRPr>
          </a:p>
          <a:p>
            <a:pPr algn="ctr"/>
            <a:r>
              <a:rPr lang="ja-JP" altLang="en-US" sz="4800" dirty="0" smtClean="0">
                <a:solidFill>
                  <a:schemeClr val="bg1"/>
                </a:solidFill>
                <a:latin typeface="Sketch Gothic" panose="02000506040000020004" pitchFamily="50" charset="0"/>
              </a:rPr>
              <a:t>ア</a:t>
            </a:r>
            <a:r>
              <a:rPr lang="ja-JP" altLang="en-US" sz="4800" dirty="0">
                <a:solidFill>
                  <a:schemeClr val="bg1"/>
                </a:solidFill>
                <a:latin typeface="Sketch Gothic" panose="02000506040000020004" pitchFamily="50" charset="0"/>
              </a:rPr>
              <a:t>ウトライン</a:t>
            </a:r>
            <a:endParaRPr lang="en" sz="4800" dirty="0">
              <a:solidFill>
                <a:schemeClr val="bg1"/>
              </a:solidFill>
            </a:endParaRPr>
          </a:p>
        </p:txBody>
      </p:sp>
      <p:sp>
        <p:nvSpPr>
          <p:cNvPr id="53" name="Freeform 105"/>
          <p:cNvSpPr>
            <a:spLocks noChangeArrowheads="1"/>
          </p:cNvSpPr>
          <p:nvPr/>
        </p:nvSpPr>
        <p:spPr bwMode="auto">
          <a:xfrm>
            <a:off x="1194102" y="2326522"/>
            <a:ext cx="1782571" cy="1782433"/>
          </a:xfrm>
          <a:custGeom>
            <a:avLst/>
            <a:gdLst>
              <a:gd name="T0" fmla="*/ 601 w 602"/>
              <a:gd name="T1" fmla="*/ 304 h 573"/>
              <a:gd name="T2" fmla="*/ 601 w 602"/>
              <a:gd name="T3" fmla="*/ 304 h 573"/>
              <a:gd name="T4" fmla="*/ 573 w 602"/>
              <a:gd name="T5" fmla="*/ 332 h 573"/>
              <a:gd name="T6" fmla="*/ 559 w 602"/>
              <a:gd name="T7" fmla="*/ 325 h 573"/>
              <a:gd name="T8" fmla="*/ 559 w 602"/>
              <a:gd name="T9" fmla="*/ 325 h 573"/>
              <a:gd name="T10" fmla="*/ 304 w 602"/>
              <a:gd name="T11" fmla="*/ 71 h 573"/>
              <a:gd name="T12" fmla="*/ 304 w 602"/>
              <a:gd name="T13" fmla="*/ 71 h 573"/>
              <a:gd name="T14" fmla="*/ 304 w 602"/>
              <a:gd name="T15" fmla="*/ 71 h 573"/>
              <a:gd name="T16" fmla="*/ 304 w 602"/>
              <a:gd name="T17" fmla="*/ 71 h 573"/>
              <a:gd name="T18" fmla="*/ 50 w 602"/>
              <a:gd name="T19" fmla="*/ 325 h 573"/>
              <a:gd name="T20" fmla="*/ 50 w 602"/>
              <a:gd name="T21" fmla="*/ 325 h 573"/>
              <a:gd name="T22" fmla="*/ 29 w 602"/>
              <a:gd name="T23" fmla="*/ 332 h 573"/>
              <a:gd name="T24" fmla="*/ 0 w 602"/>
              <a:gd name="T25" fmla="*/ 304 h 573"/>
              <a:gd name="T26" fmla="*/ 7 w 602"/>
              <a:gd name="T27" fmla="*/ 282 h 573"/>
              <a:gd name="T28" fmla="*/ 283 w 602"/>
              <a:gd name="T29" fmla="*/ 7 h 573"/>
              <a:gd name="T30" fmla="*/ 304 w 602"/>
              <a:gd name="T31" fmla="*/ 0 h 573"/>
              <a:gd name="T32" fmla="*/ 304 w 602"/>
              <a:gd name="T33" fmla="*/ 0 h 573"/>
              <a:gd name="T34" fmla="*/ 304 w 602"/>
              <a:gd name="T35" fmla="*/ 0 h 573"/>
              <a:gd name="T36" fmla="*/ 304 w 602"/>
              <a:gd name="T37" fmla="*/ 0 h 573"/>
              <a:gd name="T38" fmla="*/ 304 w 602"/>
              <a:gd name="T39" fmla="*/ 0 h 573"/>
              <a:gd name="T40" fmla="*/ 304 w 602"/>
              <a:gd name="T41" fmla="*/ 0 h 573"/>
              <a:gd name="T42" fmla="*/ 304 w 602"/>
              <a:gd name="T43" fmla="*/ 0 h 573"/>
              <a:gd name="T44" fmla="*/ 304 w 602"/>
              <a:gd name="T45" fmla="*/ 0 h 573"/>
              <a:gd name="T46" fmla="*/ 325 w 602"/>
              <a:gd name="T47" fmla="*/ 7 h 573"/>
              <a:gd name="T48" fmla="*/ 325 w 602"/>
              <a:gd name="T49" fmla="*/ 7 h 573"/>
              <a:gd name="T50" fmla="*/ 431 w 602"/>
              <a:gd name="T51" fmla="*/ 120 h 573"/>
              <a:gd name="T52" fmla="*/ 431 w 602"/>
              <a:gd name="T53" fmla="*/ 92 h 573"/>
              <a:gd name="T54" fmla="*/ 460 w 602"/>
              <a:gd name="T55" fmla="*/ 63 h 573"/>
              <a:gd name="T56" fmla="*/ 488 w 602"/>
              <a:gd name="T57" fmla="*/ 92 h 573"/>
              <a:gd name="T58" fmla="*/ 488 w 602"/>
              <a:gd name="T59" fmla="*/ 176 h 573"/>
              <a:gd name="T60" fmla="*/ 594 w 602"/>
              <a:gd name="T61" fmla="*/ 282 h 573"/>
              <a:gd name="T62" fmla="*/ 594 w 602"/>
              <a:gd name="T63" fmla="*/ 282 h 573"/>
              <a:gd name="T64" fmla="*/ 601 w 602"/>
              <a:gd name="T65" fmla="*/ 304 h 573"/>
              <a:gd name="T66" fmla="*/ 544 w 602"/>
              <a:gd name="T67" fmla="*/ 346 h 573"/>
              <a:gd name="T68" fmla="*/ 544 w 602"/>
              <a:gd name="T69" fmla="*/ 346 h 573"/>
              <a:gd name="T70" fmla="*/ 544 w 602"/>
              <a:gd name="T71" fmla="*/ 431 h 573"/>
              <a:gd name="T72" fmla="*/ 544 w 602"/>
              <a:gd name="T73" fmla="*/ 473 h 573"/>
              <a:gd name="T74" fmla="*/ 544 w 602"/>
              <a:gd name="T75" fmla="*/ 544 h 573"/>
              <a:gd name="T76" fmla="*/ 516 w 602"/>
              <a:gd name="T77" fmla="*/ 572 h 573"/>
              <a:gd name="T78" fmla="*/ 460 w 602"/>
              <a:gd name="T79" fmla="*/ 572 h 573"/>
              <a:gd name="T80" fmla="*/ 460 w 602"/>
              <a:gd name="T81" fmla="*/ 346 h 573"/>
              <a:gd name="T82" fmla="*/ 347 w 602"/>
              <a:gd name="T83" fmla="*/ 346 h 573"/>
              <a:gd name="T84" fmla="*/ 347 w 602"/>
              <a:gd name="T85" fmla="*/ 572 h 573"/>
              <a:gd name="T86" fmla="*/ 85 w 602"/>
              <a:gd name="T87" fmla="*/ 572 h 573"/>
              <a:gd name="T88" fmla="*/ 57 w 602"/>
              <a:gd name="T89" fmla="*/ 544 h 573"/>
              <a:gd name="T90" fmla="*/ 57 w 602"/>
              <a:gd name="T91" fmla="*/ 473 h 573"/>
              <a:gd name="T92" fmla="*/ 57 w 602"/>
              <a:gd name="T93" fmla="*/ 431 h 573"/>
              <a:gd name="T94" fmla="*/ 57 w 602"/>
              <a:gd name="T95" fmla="*/ 346 h 573"/>
              <a:gd name="T96" fmla="*/ 304 w 602"/>
              <a:gd name="T97" fmla="*/ 106 h 573"/>
              <a:gd name="T98" fmla="*/ 544 w 602"/>
              <a:gd name="T99" fmla="*/ 346 h 573"/>
              <a:gd name="T100" fmla="*/ 255 w 602"/>
              <a:gd name="T101" fmla="*/ 346 h 573"/>
              <a:gd name="T102" fmla="*/ 255 w 602"/>
              <a:gd name="T103" fmla="*/ 346 h 573"/>
              <a:gd name="T104" fmla="*/ 142 w 602"/>
              <a:gd name="T105" fmla="*/ 346 h 573"/>
              <a:gd name="T106" fmla="*/ 142 w 602"/>
              <a:gd name="T107" fmla="*/ 459 h 573"/>
              <a:gd name="T108" fmla="*/ 255 w 602"/>
              <a:gd name="T109" fmla="*/ 459 h 573"/>
              <a:gd name="T110" fmla="*/ 255 w 602"/>
              <a:gd name="T111" fmla="*/ 346 h 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02" h="573">
                <a:moveTo>
                  <a:pt x="601" y="304"/>
                </a:moveTo>
                <a:lnTo>
                  <a:pt x="601" y="304"/>
                </a:lnTo>
                <a:cubicBezTo>
                  <a:pt x="601" y="318"/>
                  <a:pt x="594" y="332"/>
                  <a:pt x="573" y="332"/>
                </a:cubicBezTo>
                <a:cubicBezTo>
                  <a:pt x="566" y="332"/>
                  <a:pt x="559" y="325"/>
                  <a:pt x="559" y="325"/>
                </a:cubicBezTo>
                <a:lnTo>
                  <a:pt x="559" y="325"/>
                </a:lnTo>
                <a:cubicBezTo>
                  <a:pt x="304" y="71"/>
                  <a:pt x="304" y="71"/>
                  <a:pt x="304" y="71"/>
                </a:cubicBezTo>
                <a:lnTo>
                  <a:pt x="304" y="71"/>
                </a:lnTo>
                <a:lnTo>
                  <a:pt x="304" y="71"/>
                </a:lnTo>
                <a:lnTo>
                  <a:pt x="304" y="71"/>
                </a:lnTo>
                <a:cubicBezTo>
                  <a:pt x="50" y="325"/>
                  <a:pt x="50" y="325"/>
                  <a:pt x="50" y="325"/>
                </a:cubicBezTo>
                <a:lnTo>
                  <a:pt x="50" y="325"/>
                </a:lnTo>
                <a:cubicBezTo>
                  <a:pt x="43" y="325"/>
                  <a:pt x="36" y="332"/>
                  <a:pt x="29" y="332"/>
                </a:cubicBezTo>
                <a:cubicBezTo>
                  <a:pt x="15" y="332"/>
                  <a:pt x="0" y="318"/>
                  <a:pt x="0" y="304"/>
                </a:cubicBezTo>
                <a:cubicBezTo>
                  <a:pt x="0" y="297"/>
                  <a:pt x="0" y="289"/>
                  <a:pt x="7" y="282"/>
                </a:cubicBezTo>
                <a:cubicBezTo>
                  <a:pt x="283" y="7"/>
                  <a:pt x="283" y="7"/>
                  <a:pt x="283" y="7"/>
                </a:cubicBezTo>
                <a:cubicBezTo>
                  <a:pt x="290" y="0"/>
                  <a:pt x="297" y="0"/>
                  <a:pt x="304" y="0"/>
                </a:cubicBezTo>
                <a:lnTo>
                  <a:pt x="304" y="0"/>
                </a:lnTo>
                <a:lnTo>
                  <a:pt x="304" y="0"/>
                </a:lnTo>
                <a:lnTo>
                  <a:pt x="304" y="0"/>
                </a:lnTo>
                <a:lnTo>
                  <a:pt x="304" y="0"/>
                </a:lnTo>
                <a:lnTo>
                  <a:pt x="304" y="0"/>
                </a:lnTo>
                <a:lnTo>
                  <a:pt x="304" y="0"/>
                </a:lnTo>
                <a:lnTo>
                  <a:pt x="304" y="0"/>
                </a:lnTo>
                <a:cubicBezTo>
                  <a:pt x="311" y="0"/>
                  <a:pt x="318" y="7"/>
                  <a:pt x="325" y="7"/>
                </a:cubicBezTo>
                <a:lnTo>
                  <a:pt x="325" y="7"/>
                </a:lnTo>
                <a:cubicBezTo>
                  <a:pt x="431" y="120"/>
                  <a:pt x="431" y="120"/>
                  <a:pt x="431" y="120"/>
                </a:cubicBezTo>
                <a:cubicBezTo>
                  <a:pt x="431" y="92"/>
                  <a:pt x="431" y="92"/>
                  <a:pt x="431" y="92"/>
                </a:cubicBezTo>
                <a:cubicBezTo>
                  <a:pt x="431" y="78"/>
                  <a:pt x="446" y="63"/>
                  <a:pt x="460" y="63"/>
                </a:cubicBezTo>
                <a:cubicBezTo>
                  <a:pt x="481" y="63"/>
                  <a:pt x="488" y="78"/>
                  <a:pt x="488" y="92"/>
                </a:cubicBezTo>
                <a:cubicBezTo>
                  <a:pt x="488" y="176"/>
                  <a:pt x="488" y="176"/>
                  <a:pt x="488" y="176"/>
                </a:cubicBezTo>
                <a:cubicBezTo>
                  <a:pt x="594" y="282"/>
                  <a:pt x="594" y="282"/>
                  <a:pt x="594" y="282"/>
                </a:cubicBezTo>
                <a:lnTo>
                  <a:pt x="594" y="282"/>
                </a:lnTo>
                <a:cubicBezTo>
                  <a:pt x="601" y="289"/>
                  <a:pt x="601" y="297"/>
                  <a:pt x="601" y="304"/>
                </a:cubicBezTo>
                <a:close/>
                <a:moveTo>
                  <a:pt x="544" y="346"/>
                </a:moveTo>
                <a:lnTo>
                  <a:pt x="544" y="346"/>
                </a:lnTo>
                <a:cubicBezTo>
                  <a:pt x="544" y="431"/>
                  <a:pt x="544" y="431"/>
                  <a:pt x="544" y="431"/>
                </a:cubicBezTo>
                <a:cubicBezTo>
                  <a:pt x="544" y="473"/>
                  <a:pt x="544" y="473"/>
                  <a:pt x="544" y="473"/>
                </a:cubicBezTo>
                <a:cubicBezTo>
                  <a:pt x="544" y="544"/>
                  <a:pt x="544" y="544"/>
                  <a:pt x="544" y="544"/>
                </a:cubicBezTo>
                <a:cubicBezTo>
                  <a:pt x="544" y="565"/>
                  <a:pt x="537" y="572"/>
                  <a:pt x="516" y="572"/>
                </a:cubicBezTo>
                <a:cubicBezTo>
                  <a:pt x="460" y="572"/>
                  <a:pt x="460" y="572"/>
                  <a:pt x="460" y="572"/>
                </a:cubicBezTo>
                <a:cubicBezTo>
                  <a:pt x="460" y="346"/>
                  <a:pt x="460" y="346"/>
                  <a:pt x="460" y="346"/>
                </a:cubicBezTo>
                <a:cubicBezTo>
                  <a:pt x="347" y="346"/>
                  <a:pt x="347" y="346"/>
                  <a:pt x="347" y="346"/>
                </a:cubicBezTo>
                <a:cubicBezTo>
                  <a:pt x="347" y="572"/>
                  <a:pt x="347" y="572"/>
                  <a:pt x="347" y="572"/>
                </a:cubicBezTo>
                <a:cubicBezTo>
                  <a:pt x="85" y="572"/>
                  <a:pt x="85" y="572"/>
                  <a:pt x="85" y="572"/>
                </a:cubicBezTo>
                <a:cubicBezTo>
                  <a:pt x="71" y="572"/>
                  <a:pt x="57" y="565"/>
                  <a:pt x="57" y="544"/>
                </a:cubicBezTo>
                <a:cubicBezTo>
                  <a:pt x="57" y="473"/>
                  <a:pt x="57" y="473"/>
                  <a:pt x="57" y="473"/>
                </a:cubicBezTo>
                <a:cubicBezTo>
                  <a:pt x="57" y="431"/>
                  <a:pt x="57" y="431"/>
                  <a:pt x="57" y="431"/>
                </a:cubicBezTo>
                <a:cubicBezTo>
                  <a:pt x="57" y="346"/>
                  <a:pt x="57" y="346"/>
                  <a:pt x="57" y="346"/>
                </a:cubicBezTo>
                <a:cubicBezTo>
                  <a:pt x="304" y="106"/>
                  <a:pt x="304" y="106"/>
                  <a:pt x="304" y="106"/>
                </a:cubicBezTo>
                <a:lnTo>
                  <a:pt x="544" y="346"/>
                </a:lnTo>
                <a:close/>
                <a:moveTo>
                  <a:pt x="255" y="346"/>
                </a:moveTo>
                <a:lnTo>
                  <a:pt x="255" y="346"/>
                </a:lnTo>
                <a:cubicBezTo>
                  <a:pt x="142" y="346"/>
                  <a:pt x="142" y="346"/>
                  <a:pt x="142" y="346"/>
                </a:cubicBezTo>
                <a:cubicBezTo>
                  <a:pt x="142" y="459"/>
                  <a:pt x="142" y="459"/>
                  <a:pt x="142" y="459"/>
                </a:cubicBezTo>
                <a:cubicBezTo>
                  <a:pt x="255" y="459"/>
                  <a:pt x="255" y="459"/>
                  <a:pt x="255" y="459"/>
                </a:cubicBezTo>
                <a:lnTo>
                  <a:pt x="255" y="3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54" name="Arc 5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7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" name="Shape 119"/>
          <p:cNvSpPr txBox="1">
            <a:spLocks/>
          </p:cNvSpPr>
          <p:nvPr/>
        </p:nvSpPr>
        <p:spPr>
          <a:xfrm>
            <a:off x="1562986" y="4536115"/>
            <a:ext cx="2328826" cy="467833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     Log bug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Arc 9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41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986" y="575735"/>
            <a:ext cx="7388181" cy="378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3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body" idx="4294967295"/>
          </p:nvPr>
        </p:nvSpPr>
        <p:spPr>
          <a:xfrm>
            <a:off x="6362700" y="1509713"/>
            <a:ext cx="2781300" cy="3124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 smtClean="0"/>
              <a:t>White</a:t>
            </a:r>
          </a:p>
          <a:p>
            <a:pPr lvl="0">
              <a:spcBef>
                <a:spcPts val="0"/>
              </a:spcBef>
              <a:buNone/>
            </a:pPr>
            <a:r>
              <a:rPr lang="en" dirty="0" smtClean="0"/>
              <a:t>Is the color of milk and fresh snow, the color produced by the combination of all the colors of the visible spectrum.</a:t>
            </a:r>
            <a:endParaRPr lang="en" dirty="0"/>
          </a:p>
        </p:txBody>
      </p:sp>
      <p:sp>
        <p:nvSpPr>
          <p:cNvPr id="6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8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76" y="2038873"/>
            <a:ext cx="8752425" cy="185975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Shape 119"/>
          <p:cNvSpPr txBox="1">
            <a:spLocks/>
          </p:cNvSpPr>
          <p:nvPr/>
        </p:nvSpPr>
        <p:spPr>
          <a:xfrm>
            <a:off x="2603037" y="1066534"/>
            <a:ext cx="4419075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                   Re-Test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" name="Shape 119"/>
          <p:cNvSpPr txBox="1">
            <a:spLocks/>
          </p:cNvSpPr>
          <p:nvPr/>
        </p:nvSpPr>
        <p:spPr>
          <a:xfrm>
            <a:off x="1617490" y="4136916"/>
            <a:ext cx="6007395" cy="864637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After </a:t>
            </a:r>
            <a:r>
              <a:rPr lang="en-US" b="1" dirty="0">
                <a:solidFill>
                  <a:schemeClr val="bg1"/>
                </a:solidFill>
                <a:cs typeface="Times New Roman" panose="02020603050405020304" pitchFamily="18" charset="0"/>
              </a:rPr>
              <a:t>assigned developer fixed bug, tester re-test until bug is fixed successfully, and then change status of bug to Closed.</a:t>
            </a:r>
          </a:p>
          <a:p>
            <a:pPr>
              <a:buClr>
                <a:schemeClr val="dk1"/>
              </a:buClr>
              <a:buFont typeface="Arial"/>
              <a:buNone/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" name="Arc 11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4</a:t>
            </a:r>
            <a:r>
              <a:rPr lang="en-US" b="1" dirty="0" smtClean="0">
                <a:solidFill>
                  <a:srgbClr val="44C7FF"/>
                </a:solidFill>
              </a:rPr>
              <a:t>2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79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28" y="1714028"/>
            <a:ext cx="7544853" cy="2486372"/>
          </a:xfrm>
          <a:prstGeom prst="rect">
            <a:avLst/>
          </a:prstGeom>
        </p:spPr>
      </p:pic>
      <p:sp>
        <p:nvSpPr>
          <p:cNvPr id="11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3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5" name="Shape 119"/>
          <p:cNvSpPr txBox="1">
            <a:spLocks/>
          </p:cNvSpPr>
          <p:nvPr/>
        </p:nvSpPr>
        <p:spPr>
          <a:xfrm>
            <a:off x="2634934" y="800075"/>
            <a:ext cx="4419075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            Create Test Report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" name="Shape 119"/>
          <p:cNvSpPr txBox="1">
            <a:spLocks/>
          </p:cNvSpPr>
          <p:nvPr/>
        </p:nvSpPr>
        <p:spPr>
          <a:xfrm>
            <a:off x="1915871" y="4292993"/>
            <a:ext cx="6303766" cy="661447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</a:pPr>
            <a:r>
              <a:rPr lang="en-US" b="1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Tester has responsibility to write test report for each test phase.</a:t>
            </a:r>
          </a:p>
          <a:p>
            <a:pPr>
              <a:buClr>
                <a:schemeClr val="dk1"/>
              </a:buClr>
            </a:pPr>
            <a:r>
              <a:rPr lang="en-US" b="1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After finishing all testing phases, Test leader creates Final Test Report.</a:t>
            </a:r>
          </a:p>
          <a:p>
            <a:pPr>
              <a:buClr>
                <a:schemeClr val="dk1"/>
              </a:buClr>
              <a:buFont typeface="Arial"/>
              <a:buNone/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Arc 8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43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21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784744" y="1940842"/>
            <a:ext cx="3060700" cy="96202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ESSON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EARNED</a:t>
            </a:r>
            <a:endParaRPr lang="e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375241" y="601043"/>
            <a:ext cx="6438900" cy="784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ja-JP" altLang="en-US" sz="3200" dirty="0" smtClean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ja-JP" altLang="en-US" sz="3200" b="1" dirty="0" smtClean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教</a:t>
            </a:r>
            <a:r>
              <a:rPr lang="ja-JP" altLang="en-US" sz="3200" b="1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訓</a:t>
            </a:r>
            <a:endParaRPr lang="en-US" sz="3200" b="1" dirty="0">
              <a:solidFill>
                <a:srgbClr val="00BEF2"/>
              </a:solidFill>
              <a:latin typeface="SimSun" panose="02010600030101010101" pitchFamily="2" charset="-122"/>
              <a:ea typeface="SimSun" panose="02010600030101010101" pitchFamily="2" charset="-122"/>
              <a:cs typeface="Lato Light"/>
            </a:endParaRPr>
          </a:p>
        </p:txBody>
      </p:sp>
      <p:sp>
        <p:nvSpPr>
          <p:cNvPr id="3" name="Moon 2"/>
          <p:cNvSpPr/>
          <p:nvPr/>
        </p:nvSpPr>
        <p:spPr>
          <a:xfrm rot="18432247">
            <a:off x="4966144" y="1468540"/>
            <a:ext cx="1801738" cy="3762327"/>
          </a:xfrm>
          <a:prstGeom prst="moon">
            <a:avLst>
              <a:gd name="adj" fmla="val 520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Shape 422"/>
          <p:cNvGrpSpPr/>
          <p:nvPr/>
        </p:nvGrpSpPr>
        <p:grpSpPr>
          <a:xfrm>
            <a:off x="5446940" y="2217659"/>
            <a:ext cx="2028038" cy="2003005"/>
            <a:chOff x="5297950" y="1632050"/>
            <a:chExt cx="426200" cy="431100"/>
          </a:xfrm>
        </p:grpSpPr>
        <p:sp>
          <p:nvSpPr>
            <p:cNvPr id="16" name="Shape 423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0" t="0" r="0" b="0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424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0" t="0" r="0" b="0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8" name="Shape 416"/>
          <p:cNvGrpSpPr/>
          <p:nvPr/>
        </p:nvGrpSpPr>
        <p:grpSpPr>
          <a:xfrm>
            <a:off x="5446940" y="1538370"/>
            <a:ext cx="1996329" cy="627284"/>
            <a:chOff x="4601275" y="1702875"/>
            <a:chExt cx="471400" cy="231450"/>
          </a:xfrm>
        </p:grpSpPr>
        <p:sp>
          <p:nvSpPr>
            <p:cNvPr id="20" name="Shape 417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418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0" t="0" r="0" b="0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44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46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9"/>
          <p:cNvSpPr txBox="1"/>
          <p:nvPr/>
        </p:nvSpPr>
        <p:spPr>
          <a:xfrm>
            <a:off x="813388" y="2408607"/>
            <a:ext cx="4833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smtClean="0">
                <a:solidFill>
                  <a:srgbClr val="2DB0E8"/>
                </a:solidFill>
              </a:rPr>
              <a:t>Teamwork</a:t>
            </a:r>
            <a:endParaRPr lang="en-US" sz="2000" b="1" dirty="0">
              <a:solidFill>
                <a:srgbClr val="2DB0E8"/>
              </a:solidFill>
            </a:endParaRPr>
          </a:p>
        </p:txBody>
      </p:sp>
      <p:sp>
        <p:nvSpPr>
          <p:cNvPr id="23" name="TextBox 10"/>
          <p:cNvSpPr txBox="1"/>
          <p:nvPr/>
        </p:nvSpPr>
        <p:spPr>
          <a:xfrm>
            <a:off x="3903504" y="2389202"/>
            <a:ext cx="4833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smtClean="0">
                <a:solidFill>
                  <a:srgbClr val="2DB0E8"/>
                </a:solidFill>
              </a:rPr>
              <a:t>Management Skill</a:t>
            </a:r>
            <a:endParaRPr lang="en-US" sz="2000" b="1" dirty="0">
              <a:solidFill>
                <a:srgbClr val="2DB0E8"/>
              </a:solidFill>
            </a:endParaRPr>
          </a:p>
        </p:txBody>
      </p:sp>
      <p:sp>
        <p:nvSpPr>
          <p:cNvPr id="24" name="TextBox 11"/>
          <p:cNvSpPr txBox="1"/>
          <p:nvPr/>
        </p:nvSpPr>
        <p:spPr>
          <a:xfrm>
            <a:off x="712699" y="4474686"/>
            <a:ext cx="4833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smtClean="0">
                <a:solidFill>
                  <a:srgbClr val="2DB0E8"/>
                </a:solidFill>
              </a:rPr>
              <a:t>Business Analysis</a:t>
            </a:r>
            <a:endParaRPr lang="en-US" sz="2000" b="1" dirty="0">
              <a:solidFill>
                <a:srgbClr val="2DB0E8"/>
              </a:solidFill>
            </a:endParaRPr>
          </a:p>
        </p:txBody>
      </p:sp>
      <p:sp>
        <p:nvSpPr>
          <p:cNvPr id="25" name="TextBox 12"/>
          <p:cNvSpPr txBox="1"/>
          <p:nvPr/>
        </p:nvSpPr>
        <p:spPr>
          <a:xfrm>
            <a:off x="3903504" y="4467048"/>
            <a:ext cx="4833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smtClean="0">
                <a:solidFill>
                  <a:srgbClr val="2DB0E8"/>
                </a:solidFill>
              </a:rPr>
              <a:t>New Technology</a:t>
            </a:r>
            <a:endParaRPr lang="en-US" sz="2000" b="1" dirty="0">
              <a:solidFill>
                <a:srgbClr val="2DB0E8"/>
              </a:solidFill>
            </a:endParaRPr>
          </a:p>
        </p:txBody>
      </p:sp>
      <p:sp>
        <p:nvSpPr>
          <p:cNvPr id="28" name="Shape 119"/>
          <p:cNvSpPr txBox="1">
            <a:spLocks/>
          </p:cNvSpPr>
          <p:nvPr/>
        </p:nvSpPr>
        <p:spPr>
          <a:xfrm>
            <a:off x="1" y="0"/>
            <a:ext cx="1626780" cy="1565162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0" name="Shape 119"/>
          <p:cNvSpPr txBox="1">
            <a:spLocks/>
          </p:cNvSpPr>
          <p:nvPr/>
        </p:nvSpPr>
        <p:spPr>
          <a:xfrm rot="5400000">
            <a:off x="502045" y="882226"/>
            <a:ext cx="622692" cy="162678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1" name="Shape 119"/>
          <p:cNvSpPr txBox="1">
            <a:spLocks/>
          </p:cNvSpPr>
          <p:nvPr/>
        </p:nvSpPr>
        <p:spPr>
          <a:xfrm rot="5400000">
            <a:off x="492934" y="1289055"/>
            <a:ext cx="640909" cy="1626780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2" y="114475"/>
            <a:ext cx="1435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LESSON</a:t>
            </a:r>
            <a:b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LEARNED</a:t>
            </a:r>
            <a:endParaRPr lang="en-US" sz="2000" b="1" dirty="0"/>
          </a:p>
        </p:txBody>
      </p:sp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45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087" y="329955"/>
            <a:ext cx="2021708" cy="20217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124" y="586954"/>
            <a:ext cx="2021708" cy="20217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605" y="2868533"/>
            <a:ext cx="1522672" cy="15226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21" y="2831410"/>
            <a:ext cx="1623871" cy="162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78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893618" y="1623248"/>
            <a:ext cx="3060700" cy="96202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EMO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268057" y="616082"/>
            <a:ext cx="6438900" cy="784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ja-JP" altLang="en-US" sz="3200" b="1" dirty="0" smtClean="0">
                <a:solidFill>
                  <a:srgbClr val="00BEF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 デ</a:t>
            </a:r>
            <a:r>
              <a:rPr lang="ja-JP" altLang="en-US" sz="3200" b="1" dirty="0">
                <a:solidFill>
                  <a:srgbClr val="00BEF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モ</a:t>
            </a:r>
            <a:endParaRPr lang="en-US" sz="3200" b="1" dirty="0">
              <a:solidFill>
                <a:srgbClr val="00BEF2"/>
              </a:solidFill>
            </a:endParaRPr>
          </a:p>
          <a:p>
            <a:endParaRPr lang="en-US" sz="3200" dirty="0">
              <a:solidFill>
                <a:srgbClr val="00BEF2"/>
              </a:solidFill>
              <a:latin typeface="SimSun" panose="02010600030101010101" pitchFamily="2" charset="-122"/>
              <a:ea typeface="SimSun" panose="02010600030101010101" pitchFamily="2" charset="-122"/>
              <a:cs typeface="Lato Light"/>
            </a:endParaRPr>
          </a:p>
        </p:txBody>
      </p:sp>
      <p:sp>
        <p:nvSpPr>
          <p:cNvPr id="28" name="Shape 528"/>
          <p:cNvSpPr/>
          <p:nvPr/>
        </p:nvSpPr>
        <p:spPr>
          <a:xfrm>
            <a:off x="5465868" y="1786137"/>
            <a:ext cx="652135" cy="363343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528"/>
          <p:cNvSpPr/>
          <p:nvPr/>
        </p:nvSpPr>
        <p:spPr>
          <a:xfrm>
            <a:off x="6508513" y="1967809"/>
            <a:ext cx="1113250" cy="578340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0" name="Shape 391"/>
          <p:cNvGrpSpPr/>
          <p:nvPr/>
        </p:nvGrpSpPr>
        <p:grpSpPr>
          <a:xfrm>
            <a:off x="7289532" y="1623248"/>
            <a:ext cx="664462" cy="459738"/>
            <a:chOff x="5926225" y="921350"/>
            <a:chExt cx="517800" cy="504350"/>
          </a:xfrm>
        </p:grpSpPr>
        <p:sp>
          <p:nvSpPr>
            <p:cNvPr id="31" name="Shape 392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93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Arc 15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46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334" y="2761214"/>
            <a:ext cx="1450804" cy="145080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355" y="3413879"/>
            <a:ext cx="955963" cy="9559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863" y="3098380"/>
            <a:ext cx="1113638" cy="111363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622" y="3098380"/>
            <a:ext cx="1113638" cy="111363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32" y="3062478"/>
            <a:ext cx="1113638" cy="111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31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779319" y="1924862"/>
            <a:ext cx="3062288" cy="96202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6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353291" y="593792"/>
            <a:ext cx="6438900" cy="784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ja-JP" altLang="en-US" sz="3200" b="1" dirty="0" smtClean="0">
                <a:solidFill>
                  <a:srgbClr val="0070C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ja-JP" altLang="en-US" sz="3200" b="1" dirty="0" smtClean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質</a:t>
            </a:r>
            <a:r>
              <a:rPr lang="ja-JP" altLang="en-US" sz="3200" b="1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問と回答</a:t>
            </a:r>
            <a:endParaRPr lang="en-US" sz="3200" b="1" dirty="0">
              <a:solidFill>
                <a:srgbClr val="00BEF2"/>
              </a:solidFill>
            </a:endParaRPr>
          </a:p>
          <a:p>
            <a:endParaRPr lang="en-US" sz="3200" dirty="0">
              <a:solidFill>
                <a:srgbClr val="00BEF2"/>
              </a:solidFill>
              <a:latin typeface="SimSun" panose="02010600030101010101" pitchFamily="2" charset="-122"/>
              <a:ea typeface="SimSun" panose="02010600030101010101" pitchFamily="2" charset="-122"/>
              <a:cs typeface="Lato Light"/>
            </a:endParaRPr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6400800" y="1754372"/>
            <a:ext cx="1747648" cy="953134"/>
          </a:xfrm>
          <a:custGeom>
            <a:avLst/>
            <a:gdLst>
              <a:gd name="T0" fmla="*/ 530 w 602"/>
              <a:gd name="T1" fmla="*/ 241 h 595"/>
              <a:gd name="T2" fmla="*/ 530 w 602"/>
              <a:gd name="T3" fmla="*/ 241 h 595"/>
              <a:gd name="T4" fmla="*/ 573 w 602"/>
              <a:gd name="T5" fmla="*/ 318 h 595"/>
              <a:gd name="T6" fmla="*/ 453 w 602"/>
              <a:gd name="T7" fmla="*/ 269 h 595"/>
              <a:gd name="T8" fmla="*/ 410 w 602"/>
              <a:gd name="T9" fmla="*/ 276 h 595"/>
              <a:gd name="T10" fmla="*/ 240 w 602"/>
              <a:gd name="T11" fmla="*/ 135 h 595"/>
              <a:gd name="T12" fmla="*/ 410 w 602"/>
              <a:gd name="T13" fmla="*/ 0 h 595"/>
              <a:gd name="T14" fmla="*/ 601 w 602"/>
              <a:gd name="T15" fmla="*/ 135 h 595"/>
              <a:gd name="T16" fmla="*/ 530 w 602"/>
              <a:gd name="T17" fmla="*/ 241 h 595"/>
              <a:gd name="T18" fmla="*/ 205 w 602"/>
              <a:gd name="T19" fmla="*/ 149 h 595"/>
              <a:gd name="T20" fmla="*/ 205 w 602"/>
              <a:gd name="T21" fmla="*/ 149 h 595"/>
              <a:gd name="T22" fmla="*/ 396 w 602"/>
              <a:gd name="T23" fmla="*/ 311 h 595"/>
              <a:gd name="T24" fmla="*/ 438 w 602"/>
              <a:gd name="T25" fmla="*/ 304 h 595"/>
              <a:gd name="T26" fmla="*/ 438 w 602"/>
              <a:gd name="T27" fmla="*/ 304 h 595"/>
              <a:gd name="T28" fmla="*/ 438 w 602"/>
              <a:gd name="T29" fmla="*/ 304 h 595"/>
              <a:gd name="T30" fmla="*/ 537 w 602"/>
              <a:gd name="T31" fmla="*/ 347 h 595"/>
              <a:gd name="T32" fmla="*/ 283 w 602"/>
              <a:gd name="T33" fmla="*/ 509 h 595"/>
              <a:gd name="T34" fmla="*/ 226 w 602"/>
              <a:gd name="T35" fmla="*/ 495 h 595"/>
              <a:gd name="T36" fmla="*/ 36 w 602"/>
              <a:gd name="T37" fmla="*/ 573 h 595"/>
              <a:gd name="T38" fmla="*/ 99 w 602"/>
              <a:gd name="T39" fmla="*/ 460 h 595"/>
              <a:gd name="T40" fmla="*/ 0 w 602"/>
              <a:gd name="T41" fmla="*/ 297 h 595"/>
              <a:gd name="T42" fmla="*/ 219 w 602"/>
              <a:gd name="T43" fmla="*/ 92 h 595"/>
              <a:gd name="T44" fmla="*/ 205 w 602"/>
              <a:gd name="T45" fmla="*/ 149 h 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02" h="595">
                <a:moveTo>
                  <a:pt x="530" y="241"/>
                </a:moveTo>
                <a:lnTo>
                  <a:pt x="530" y="241"/>
                </a:lnTo>
                <a:cubicBezTo>
                  <a:pt x="523" y="248"/>
                  <a:pt x="523" y="290"/>
                  <a:pt x="573" y="318"/>
                </a:cubicBezTo>
                <a:cubicBezTo>
                  <a:pt x="573" y="318"/>
                  <a:pt x="502" y="332"/>
                  <a:pt x="453" y="269"/>
                </a:cubicBezTo>
                <a:cubicBezTo>
                  <a:pt x="438" y="269"/>
                  <a:pt x="424" y="276"/>
                  <a:pt x="410" y="276"/>
                </a:cubicBezTo>
                <a:cubicBezTo>
                  <a:pt x="304" y="276"/>
                  <a:pt x="240" y="212"/>
                  <a:pt x="240" y="135"/>
                </a:cubicBezTo>
                <a:cubicBezTo>
                  <a:pt x="240" y="64"/>
                  <a:pt x="304" y="0"/>
                  <a:pt x="410" y="0"/>
                </a:cubicBezTo>
                <a:cubicBezTo>
                  <a:pt x="516" y="0"/>
                  <a:pt x="601" y="64"/>
                  <a:pt x="601" y="135"/>
                </a:cubicBezTo>
                <a:cubicBezTo>
                  <a:pt x="601" y="177"/>
                  <a:pt x="573" y="219"/>
                  <a:pt x="530" y="241"/>
                </a:cubicBezTo>
                <a:close/>
                <a:moveTo>
                  <a:pt x="205" y="149"/>
                </a:moveTo>
                <a:lnTo>
                  <a:pt x="205" y="149"/>
                </a:lnTo>
                <a:cubicBezTo>
                  <a:pt x="212" y="233"/>
                  <a:pt x="283" y="304"/>
                  <a:pt x="396" y="311"/>
                </a:cubicBezTo>
                <a:cubicBezTo>
                  <a:pt x="410" y="311"/>
                  <a:pt x="424" y="311"/>
                  <a:pt x="438" y="304"/>
                </a:cubicBezTo>
                <a:lnTo>
                  <a:pt x="438" y="304"/>
                </a:lnTo>
                <a:lnTo>
                  <a:pt x="438" y="304"/>
                </a:lnTo>
                <a:cubicBezTo>
                  <a:pt x="474" y="339"/>
                  <a:pt x="516" y="347"/>
                  <a:pt x="537" y="347"/>
                </a:cubicBezTo>
                <a:cubicBezTo>
                  <a:pt x="516" y="439"/>
                  <a:pt x="424" y="509"/>
                  <a:pt x="283" y="509"/>
                </a:cubicBezTo>
                <a:cubicBezTo>
                  <a:pt x="269" y="509"/>
                  <a:pt x="248" y="502"/>
                  <a:pt x="226" y="495"/>
                </a:cubicBezTo>
                <a:cubicBezTo>
                  <a:pt x="156" y="594"/>
                  <a:pt x="36" y="573"/>
                  <a:pt x="36" y="573"/>
                </a:cubicBezTo>
                <a:cubicBezTo>
                  <a:pt x="120" y="537"/>
                  <a:pt x="120" y="467"/>
                  <a:pt x="99" y="460"/>
                </a:cubicBezTo>
                <a:cubicBezTo>
                  <a:pt x="36" y="424"/>
                  <a:pt x="0" y="361"/>
                  <a:pt x="0" y="297"/>
                </a:cubicBezTo>
                <a:cubicBezTo>
                  <a:pt x="0" y="198"/>
                  <a:pt x="92" y="113"/>
                  <a:pt x="219" y="92"/>
                </a:cubicBezTo>
                <a:cubicBezTo>
                  <a:pt x="212" y="113"/>
                  <a:pt x="205" y="128"/>
                  <a:pt x="205" y="1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 noChangeArrowheads="1"/>
          </p:cNvSpPr>
          <p:nvPr/>
        </p:nvSpPr>
        <p:spPr bwMode="auto">
          <a:xfrm>
            <a:off x="7594024" y="3868086"/>
            <a:ext cx="554424" cy="554565"/>
          </a:xfrm>
          <a:custGeom>
            <a:avLst/>
            <a:gdLst>
              <a:gd name="T0" fmla="*/ 230 w 462"/>
              <a:gd name="T1" fmla="*/ 9 h 461"/>
              <a:gd name="T2" fmla="*/ 230 w 462"/>
              <a:gd name="T3" fmla="*/ 9 h 461"/>
              <a:gd name="T4" fmla="*/ 0 w 462"/>
              <a:gd name="T5" fmla="*/ 239 h 461"/>
              <a:gd name="T6" fmla="*/ 230 w 462"/>
              <a:gd name="T7" fmla="*/ 460 h 461"/>
              <a:gd name="T8" fmla="*/ 461 w 462"/>
              <a:gd name="T9" fmla="*/ 230 h 461"/>
              <a:gd name="T10" fmla="*/ 230 w 462"/>
              <a:gd name="T11" fmla="*/ 9 h 461"/>
              <a:gd name="T12" fmla="*/ 248 w 462"/>
              <a:gd name="T13" fmla="*/ 79 h 461"/>
              <a:gd name="T14" fmla="*/ 248 w 462"/>
              <a:gd name="T15" fmla="*/ 79 h 461"/>
              <a:gd name="T16" fmla="*/ 283 w 462"/>
              <a:gd name="T17" fmla="*/ 106 h 461"/>
              <a:gd name="T18" fmla="*/ 239 w 462"/>
              <a:gd name="T19" fmla="*/ 150 h 461"/>
              <a:gd name="T20" fmla="*/ 213 w 462"/>
              <a:gd name="T21" fmla="*/ 115 h 461"/>
              <a:gd name="T22" fmla="*/ 248 w 462"/>
              <a:gd name="T23" fmla="*/ 79 h 461"/>
              <a:gd name="T24" fmla="*/ 195 w 462"/>
              <a:gd name="T25" fmla="*/ 372 h 461"/>
              <a:gd name="T26" fmla="*/ 195 w 462"/>
              <a:gd name="T27" fmla="*/ 372 h 461"/>
              <a:gd name="T28" fmla="*/ 177 w 462"/>
              <a:gd name="T29" fmla="*/ 327 h 461"/>
              <a:gd name="T30" fmla="*/ 195 w 462"/>
              <a:gd name="T31" fmla="*/ 248 h 461"/>
              <a:gd name="T32" fmla="*/ 195 w 462"/>
              <a:gd name="T33" fmla="*/ 230 h 461"/>
              <a:gd name="T34" fmla="*/ 160 w 462"/>
              <a:gd name="T35" fmla="*/ 248 h 461"/>
              <a:gd name="T36" fmla="*/ 151 w 462"/>
              <a:gd name="T37" fmla="*/ 239 h 461"/>
              <a:gd name="T38" fmla="*/ 248 w 462"/>
              <a:gd name="T39" fmla="*/ 185 h 461"/>
              <a:gd name="T40" fmla="*/ 266 w 462"/>
              <a:gd name="T41" fmla="*/ 230 h 461"/>
              <a:gd name="T42" fmla="*/ 239 w 462"/>
              <a:gd name="T43" fmla="*/ 310 h 461"/>
              <a:gd name="T44" fmla="*/ 239 w 462"/>
              <a:gd name="T45" fmla="*/ 327 h 461"/>
              <a:gd name="T46" fmla="*/ 275 w 462"/>
              <a:gd name="T47" fmla="*/ 310 h 461"/>
              <a:gd name="T48" fmla="*/ 283 w 462"/>
              <a:gd name="T49" fmla="*/ 327 h 461"/>
              <a:gd name="T50" fmla="*/ 195 w 462"/>
              <a:gd name="T51" fmla="*/ 372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62" h="461">
                <a:moveTo>
                  <a:pt x="230" y="9"/>
                </a:moveTo>
                <a:lnTo>
                  <a:pt x="230" y="9"/>
                </a:lnTo>
                <a:cubicBezTo>
                  <a:pt x="98" y="9"/>
                  <a:pt x="0" y="106"/>
                  <a:pt x="0" y="239"/>
                </a:cubicBezTo>
                <a:cubicBezTo>
                  <a:pt x="0" y="363"/>
                  <a:pt x="107" y="460"/>
                  <a:pt x="230" y="460"/>
                </a:cubicBezTo>
                <a:cubicBezTo>
                  <a:pt x="363" y="460"/>
                  <a:pt x="461" y="354"/>
                  <a:pt x="461" y="230"/>
                </a:cubicBezTo>
                <a:cubicBezTo>
                  <a:pt x="461" y="106"/>
                  <a:pt x="355" y="0"/>
                  <a:pt x="230" y="9"/>
                </a:cubicBezTo>
                <a:close/>
                <a:moveTo>
                  <a:pt x="248" y="79"/>
                </a:moveTo>
                <a:lnTo>
                  <a:pt x="248" y="79"/>
                </a:lnTo>
                <a:cubicBezTo>
                  <a:pt x="275" y="79"/>
                  <a:pt x="283" y="97"/>
                  <a:pt x="283" y="106"/>
                </a:cubicBezTo>
                <a:cubicBezTo>
                  <a:pt x="283" y="132"/>
                  <a:pt x="266" y="150"/>
                  <a:pt x="239" y="150"/>
                </a:cubicBezTo>
                <a:cubicBezTo>
                  <a:pt x="222" y="150"/>
                  <a:pt x="213" y="132"/>
                  <a:pt x="213" y="115"/>
                </a:cubicBezTo>
                <a:cubicBezTo>
                  <a:pt x="213" y="106"/>
                  <a:pt x="222" y="79"/>
                  <a:pt x="248" y="79"/>
                </a:cubicBezTo>
                <a:close/>
                <a:moveTo>
                  <a:pt x="195" y="372"/>
                </a:moveTo>
                <a:lnTo>
                  <a:pt x="195" y="372"/>
                </a:lnTo>
                <a:cubicBezTo>
                  <a:pt x="177" y="372"/>
                  <a:pt x="169" y="363"/>
                  <a:pt x="177" y="327"/>
                </a:cubicBezTo>
                <a:cubicBezTo>
                  <a:pt x="195" y="248"/>
                  <a:pt x="195" y="248"/>
                  <a:pt x="195" y="248"/>
                </a:cubicBezTo>
                <a:cubicBezTo>
                  <a:pt x="195" y="239"/>
                  <a:pt x="195" y="230"/>
                  <a:pt x="195" y="230"/>
                </a:cubicBezTo>
                <a:cubicBezTo>
                  <a:pt x="186" y="230"/>
                  <a:pt x="169" y="239"/>
                  <a:pt x="160" y="248"/>
                </a:cubicBezTo>
                <a:cubicBezTo>
                  <a:pt x="151" y="239"/>
                  <a:pt x="151" y="239"/>
                  <a:pt x="151" y="239"/>
                </a:cubicBezTo>
                <a:cubicBezTo>
                  <a:pt x="186" y="204"/>
                  <a:pt x="230" y="185"/>
                  <a:pt x="248" y="185"/>
                </a:cubicBezTo>
                <a:cubicBezTo>
                  <a:pt x="266" y="185"/>
                  <a:pt x="266" y="204"/>
                  <a:pt x="266" y="230"/>
                </a:cubicBezTo>
                <a:cubicBezTo>
                  <a:pt x="239" y="310"/>
                  <a:pt x="239" y="310"/>
                  <a:pt x="239" y="310"/>
                </a:cubicBezTo>
                <a:cubicBezTo>
                  <a:pt x="239" y="327"/>
                  <a:pt x="239" y="327"/>
                  <a:pt x="239" y="327"/>
                </a:cubicBezTo>
                <a:cubicBezTo>
                  <a:pt x="248" y="327"/>
                  <a:pt x="266" y="327"/>
                  <a:pt x="275" y="310"/>
                </a:cubicBezTo>
                <a:cubicBezTo>
                  <a:pt x="283" y="327"/>
                  <a:pt x="283" y="327"/>
                  <a:pt x="283" y="327"/>
                </a:cubicBezTo>
                <a:cubicBezTo>
                  <a:pt x="248" y="363"/>
                  <a:pt x="213" y="372"/>
                  <a:pt x="195" y="3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5253940" y="2886887"/>
            <a:ext cx="2093158" cy="1258481"/>
          </a:xfrm>
          <a:custGeom>
            <a:avLst/>
            <a:gdLst>
              <a:gd name="T0" fmla="*/ 497 w 498"/>
              <a:gd name="T1" fmla="*/ 434 h 435"/>
              <a:gd name="T2" fmla="*/ 497 w 498"/>
              <a:gd name="T3" fmla="*/ 434 h 435"/>
              <a:gd name="T4" fmla="*/ 487 w 498"/>
              <a:gd name="T5" fmla="*/ 328 h 435"/>
              <a:gd name="T6" fmla="*/ 425 w 498"/>
              <a:gd name="T7" fmla="*/ 293 h 435"/>
              <a:gd name="T8" fmla="*/ 372 w 498"/>
              <a:gd name="T9" fmla="*/ 231 h 435"/>
              <a:gd name="T10" fmla="*/ 390 w 498"/>
              <a:gd name="T11" fmla="*/ 196 h 435"/>
              <a:gd name="T12" fmla="*/ 408 w 498"/>
              <a:gd name="T13" fmla="*/ 159 h 435"/>
              <a:gd name="T14" fmla="*/ 399 w 498"/>
              <a:gd name="T15" fmla="*/ 151 h 435"/>
              <a:gd name="T16" fmla="*/ 408 w 498"/>
              <a:gd name="T17" fmla="*/ 115 h 435"/>
              <a:gd name="T18" fmla="*/ 346 w 498"/>
              <a:gd name="T19" fmla="*/ 62 h 435"/>
              <a:gd name="T20" fmla="*/ 284 w 498"/>
              <a:gd name="T21" fmla="*/ 115 h 435"/>
              <a:gd name="T22" fmla="*/ 293 w 498"/>
              <a:gd name="T23" fmla="*/ 151 h 435"/>
              <a:gd name="T24" fmla="*/ 284 w 498"/>
              <a:gd name="T25" fmla="*/ 159 h 435"/>
              <a:gd name="T26" fmla="*/ 302 w 498"/>
              <a:gd name="T27" fmla="*/ 196 h 435"/>
              <a:gd name="T28" fmla="*/ 311 w 498"/>
              <a:gd name="T29" fmla="*/ 231 h 435"/>
              <a:gd name="T30" fmla="*/ 293 w 498"/>
              <a:gd name="T31" fmla="*/ 275 h 435"/>
              <a:gd name="T32" fmla="*/ 381 w 498"/>
              <a:gd name="T33" fmla="*/ 364 h 435"/>
              <a:gd name="T34" fmla="*/ 381 w 498"/>
              <a:gd name="T35" fmla="*/ 434 h 435"/>
              <a:gd name="T36" fmla="*/ 497 w 498"/>
              <a:gd name="T37" fmla="*/ 434 h 435"/>
              <a:gd name="T38" fmla="*/ 258 w 498"/>
              <a:gd name="T39" fmla="*/ 302 h 435"/>
              <a:gd name="T40" fmla="*/ 258 w 498"/>
              <a:gd name="T41" fmla="*/ 302 h 435"/>
              <a:gd name="T42" fmla="*/ 187 w 498"/>
              <a:gd name="T43" fmla="*/ 231 h 435"/>
              <a:gd name="T44" fmla="*/ 213 w 498"/>
              <a:gd name="T45" fmla="*/ 168 h 435"/>
              <a:gd name="T46" fmla="*/ 231 w 498"/>
              <a:gd name="T47" fmla="*/ 133 h 435"/>
              <a:gd name="T48" fmla="*/ 222 w 498"/>
              <a:gd name="T49" fmla="*/ 115 h 435"/>
              <a:gd name="T50" fmla="*/ 231 w 498"/>
              <a:gd name="T51" fmla="*/ 71 h 435"/>
              <a:gd name="T52" fmla="*/ 151 w 498"/>
              <a:gd name="T53" fmla="*/ 0 h 435"/>
              <a:gd name="T54" fmla="*/ 71 w 498"/>
              <a:gd name="T55" fmla="*/ 71 h 435"/>
              <a:gd name="T56" fmla="*/ 71 w 498"/>
              <a:gd name="T57" fmla="*/ 115 h 435"/>
              <a:gd name="T58" fmla="*/ 71 w 498"/>
              <a:gd name="T59" fmla="*/ 133 h 435"/>
              <a:gd name="T60" fmla="*/ 89 w 498"/>
              <a:gd name="T61" fmla="*/ 168 h 435"/>
              <a:gd name="T62" fmla="*/ 107 w 498"/>
              <a:gd name="T63" fmla="*/ 231 h 435"/>
              <a:gd name="T64" fmla="*/ 45 w 498"/>
              <a:gd name="T65" fmla="*/ 302 h 435"/>
              <a:gd name="T66" fmla="*/ 0 w 498"/>
              <a:gd name="T67" fmla="*/ 346 h 435"/>
              <a:gd name="T68" fmla="*/ 0 w 498"/>
              <a:gd name="T69" fmla="*/ 434 h 435"/>
              <a:gd name="T70" fmla="*/ 346 w 498"/>
              <a:gd name="T71" fmla="*/ 434 h 435"/>
              <a:gd name="T72" fmla="*/ 346 w 498"/>
              <a:gd name="T73" fmla="*/ 364 h 435"/>
              <a:gd name="T74" fmla="*/ 258 w 498"/>
              <a:gd name="T75" fmla="*/ 302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8" h="435">
                <a:moveTo>
                  <a:pt x="497" y="434"/>
                </a:moveTo>
                <a:lnTo>
                  <a:pt x="497" y="434"/>
                </a:lnTo>
                <a:cubicBezTo>
                  <a:pt x="497" y="434"/>
                  <a:pt x="497" y="337"/>
                  <a:pt x="487" y="328"/>
                </a:cubicBezTo>
                <a:cubicBezTo>
                  <a:pt x="479" y="319"/>
                  <a:pt x="462" y="302"/>
                  <a:pt x="425" y="293"/>
                </a:cubicBezTo>
                <a:cubicBezTo>
                  <a:pt x="390" y="275"/>
                  <a:pt x="372" y="257"/>
                  <a:pt x="372" y="231"/>
                </a:cubicBezTo>
                <a:cubicBezTo>
                  <a:pt x="372" y="213"/>
                  <a:pt x="390" y="222"/>
                  <a:pt x="390" y="196"/>
                </a:cubicBezTo>
                <a:cubicBezTo>
                  <a:pt x="390" y="178"/>
                  <a:pt x="408" y="196"/>
                  <a:pt x="408" y="159"/>
                </a:cubicBezTo>
                <a:cubicBezTo>
                  <a:pt x="408" y="151"/>
                  <a:pt x="399" y="151"/>
                  <a:pt x="399" y="151"/>
                </a:cubicBezTo>
                <a:cubicBezTo>
                  <a:pt x="399" y="151"/>
                  <a:pt x="408" y="133"/>
                  <a:pt x="408" y="115"/>
                </a:cubicBezTo>
                <a:cubicBezTo>
                  <a:pt x="408" y="98"/>
                  <a:pt x="399" y="62"/>
                  <a:pt x="346" y="62"/>
                </a:cubicBezTo>
                <a:cubicBezTo>
                  <a:pt x="293" y="62"/>
                  <a:pt x="284" y="98"/>
                  <a:pt x="284" y="115"/>
                </a:cubicBezTo>
                <a:cubicBezTo>
                  <a:pt x="284" y="133"/>
                  <a:pt x="293" y="151"/>
                  <a:pt x="293" y="151"/>
                </a:cubicBezTo>
                <a:cubicBezTo>
                  <a:pt x="293" y="151"/>
                  <a:pt x="284" y="151"/>
                  <a:pt x="284" y="159"/>
                </a:cubicBezTo>
                <a:cubicBezTo>
                  <a:pt x="284" y="196"/>
                  <a:pt x="293" y="178"/>
                  <a:pt x="302" y="196"/>
                </a:cubicBezTo>
                <a:cubicBezTo>
                  <a:pt x="302" y="222"/>
                  <a:pt x="311" y="213"/>
                  <a:pt x="311" y="231"/>
                </a:cubicBezTo>
                <a:cubicBezTo>
                  <a:pt x="311" y="249"/>
                  <a:pt x="311" y="266"/>
                  <a:pt x="293" y="275"/>
                </a:cubicBezTo>
                <a:cubicBezTo>
                  <a:pt x="372" y="319"/>
                  <a:pt x="381" y="319"/>
                  <a:pt x="381" y="364"/>
                </a:cubicBezTo>
                <a:cubicBezTo>
                  <a:pt x="381" y="434"/>
                  <a:pt x="381" y="434"/>
                  <a:pt x="381" y="434"/>
                </a:cubicBezTo>
                <a:lnTo>
                  <a:pt x="497" y="434"/>
                </a:lnTo>
                <a:close/>
                <a:moveTo>
                  <a:pt x="258" y="302"/>
                </a:moveTo>
                <a:lnTo>
                  <a:pt x="258" y="302"/>
                </a:lnTo>
                <a:cubicBezTo>
                  <a:pt x="204" y="284"/>
                  <a:pt x="187" y="266"/>
                  <a:pt x="187" y="231"/>
                </a:cubicBezTo>
                <a:cubicBezTo>
                  <a:pt x="187" y="204"/>
                  <a:pt x="204" y="213"/>
                  <a:pt x="213" y="168"/>
                </a:cubicBezTo>
                <a:cubicBezTo>
                  <a:pt x="213" y="159"/>
                  <a:pt x="231" y="168"/>
                  <a:pt x="231" y="133"/>
                </a:cubicBezTo>
                <a:cubicBezTo>
                  <a:pt x="231" y="115"/>
                  <a:pt x="222" y="115"/>
                  <a:pt x="222" y="115"/>
                </a:cubicBezTo>
                <a:cubicBezTo>
                  <a:pt x="222" y="115"/>
                  <a:pt x="222" y="89"/>
                  <a:pt x="231" y="71"/>
                </a:cubicBezTo>
                <a:cubicBezTo>
                  <a:pt x="231" y="53"/>
                  <a:pt x="213" y="0"/>
                  <a:pt x="151" y="0"/>
                </a:cubicBezTo>
                <a:cubicBezTo>
                  <a:pt x="80" y="0"/>
                  <a:pt x="71" y="53"/>
                  <a:pt x="71" y="71"/>
                </a:cubicBezTo>
                <a:cubicBezTo>
                  <a:pt x="71" y="89"/>
                  <a:pt x="71" y="115"/>
                  <a:pt x="71" y="115"/>
                </a:cubicBezTo>
                <a:cubicBezTo>
                  <a:pt x="71" y="115"/>
                  <a:pt x="71" y="115"/>
                  <a:pt x="71" y="133"/>
                </a:cubicBezTo>
                <a:cubicBezTo>
                  <a:pt x="71" y="168"/>
                  <a:pt x="80" y="159"/>
                  <a:pt x="89" y="168"/>
                </a:cubicBezTo>
                <a:cubicBezTo>
                  <a:pt x="89" y="213"/>
                  <a:pt x="107" y="204"/>
                  <a:pt x="107" y="231"/>
                </a:cubicBezTo>
                <a:cubicBezTo>
                  <a:pt x="107" y="266"/>
                  <a:pt x="89" y="284"/>
                  <a:pt x="45" y="302"/>
                </a:cubicBezTo>
                <a:cubicBezTo>
                  <a:pt x="27" y="310"/>
                  <a:pt x="0" y="319"/>
                  <a:pt x="0" y="346"/>
                </a:cubicBezTo>
                <a:cubicBezTo>
                  <a:pt x="0" y="434"/>
                  <a:pt x="0" y="434"/>
                  <a:pt x="0" y="434"/>
                </a:cubicBezTo>
                <a:cubicBezTo>
                  <a:pt x="346" y="434"/>
                  <a:pt x="346" y="434"/>
                  <a:pt x="346" y="434"/>
                </a:cubicBezTo>
                <a:cubicBezTo>
                  <a:pt x="346" y="434"/>
                  <a:pt x="346" y="381"/>
                  <a:pt x="346" y="364"/>
                </a:cubicBezTo>
                <a:cubicBezTo>
                  <a:pt x="346" y="346"/>
                  <a:pt x="302" y="328"/>
                  <a:pt x="258" y="3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8" name="Arc 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47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65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48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01" y="-176645"/>
            <a:ext cx="9153002" cy="54967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1883" y="1153391"/>
            <a:ext cx="76402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effectLst>
                  <a:outerShdw blurRad="50800" dist="38100" dir="2700000" sx="101000" sy="101000" algn="tl">
                    <a:srgbClr val="000000">
                      <a:alpha val="40000"/>
                    </a:srgbClr>
                  </a:outerShdw>
                </a:effectLst>
                <a:latin typeface=".VnTeknical" panose="020B7200000000000000" pitchFamily="34" charset="0"/>
              </a:rPr>
              <a:t>Thanks for watching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  <a:effectLst>
                  <a:outerShdw blurRad="50800" dist="38100" dir="2700000" sx="101000" sy="101000" algn="tl">
                    <a:srgbClr val="000000">
                      <a:alpha val="40000"/>
                    </a:srgbClr>
                  </a:outerShdw>
                </a:effectLst>
                <a:latin typeface=".VnTeknical" panose="020B7200000000000000" pitchFamily="34" charset="0"/>
              </a:rPr>
              <a:t>a</a:t>
            </a:r>
            <a:r>
              <a:rPr lang="en-US" sz="4000" b="1" dirty="0" smtClean="0">
                <a:solidFill>
                  <a:schemeClr val="bg1"/>
                </a:solidFill>
                <a:effectLst>
                  <a:outerShdw blurRad="50800" dist="38100" dir="2700000" sx="101000" sy="101000" algn="tl">
                    <a:srgbClr val="000000">
                      <a:alpha val="40000"/>
                    </a:srgbClr>
                  </a:outerShdw>
                </a:effectLst>
                <a:latin typeface=".VnTeknical" panose="020B7200000000000000" pitchFamily="34" charset="0"/>
              </a:rPr>
              <a:t>nd</a:t>
            </a:r>
          </a:p>
          <a:p>
            <a:pPr algn="ctr"/>
            <a:r>
              <a:rPr lang="en-US" sz="4000" b="1" dirty="0" smtClean="0">
                <a:solidFill>
                  <a:schemeClr val="bg1"/>
                </a:solidFill>
                <a:effectLst>
                  <a:outerShdw blurRad="50800" dist="38100" dir="2700000" sx="101000" sy="101000" algn="tl">
                    <a:srgbClr val="000000">
                      <a:alpha val="40000"/>
                    </a:srgbClr>
                  </a:outerShdw>
                </a:effectLst>
                <a:latin typeface=".VnTeknical" panose="020B7200000000000000" pitchFamily="34" charset="0"/>
              </a:rPr>
              <a:t>warmly welcome to </a:t>
            </a:r>
            <a:r>
              <a:rPr lang="en-US" sz="4000" b="1" dirty="0" err="1" smtClean="0">
                <a:solidFill>
                  <a:schemeClr val="bg1"/>
                </a:solidFill>
                <a:effectLst>
                  <a:outerShdw blurRad="50800" dist="38100" dir="2700000" sx="101000" sy="101000" algn="tl">
                    <a:srgbClr val="000000">
                      <a:alpha val="40000"/>
                    </a:srgbClr>
                  </a:outerShdw>
                </a:effectLst>
                <a:latin typeface=".VnTeknical" panose="020B7200000000000000" pitchFamily="34" charset="0"/>
              </a:rPr>
              <a:t>AnhDuong</a:t>
            </a:r>
            <a:r>
              <a:rPr lang="en-US" sz="4000" b="1" dirty="0" smtClean="0">
                <a:solidFill>
                  <a:schemeClr val="bg1"/>
                </a:solidFill>
                <a:effectLst>
                  <a:outerShdw blurRad="50800" dist="38100" dir="2700000" sx="101000" sy="101000" algn="tl">
                    <a:srgbClr val="000000">
                      <a:alpha val="40000"/>
                    </a:srgbClr>
                  </a:outerShdw>
                </a:effectLst>
                <a:latin typeface=".VnTeknical" panose="020B7200000000000000" pitchFamily="34" charset="0"/>
              </a:rPr>
              <a:t> Hotel!</a:t>
            </a:r>
            <a:endParaRPr lang="en-US" sz="4000" b="1" dirty="0">
              <a:solidFill>
                <a:schemeClr val="bg1"/>
              </a:solidFill>
              <a:effectLst>
                <a:outerShdw blurRad="50800" dist="38100" dir="2700000" sx="101000" sy="101000" algn="tl">
                  <a:srgbClr val="000000">
                    <a:alpha val="40000"/>
                  </a:srgbClr>
                </a:outerShdw>
              </a:effectLst>
              <a:latin typeface=".VnTeknical" panose="020B72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59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BEF2"/>
                </a:solidFill>
              </a:rPr>
              <a:pPr/>
              <a:t>5</a:t>
            </a:fld>
            <a:endParaRPr lang="en">
              <a:solidFill>
                <a:srgbClr val="00BEF2"/>
              </a:solidFill>
            </a:endParaRPr>
          </a:p>
        </p:txBody>
      </p:sp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747713" y="1320124"/>
            <a:ext cx="4360863" cy="812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>
                <a:latin typeface="+mj-lt"/>
              </a:rPr>
              <a:t>B</a:t>
            </a:r>
            <a:r>
              <a:rPr lang="en" sz="2800" dirty="0" smtClean="0">
                <a:latin typeface="+mj-lt"/>
              </a:rPr>
              <a:t>ACKGROUND</a:t>
            </a:r>
            <a:endParaRPr lang="en" sz="2800" dirty="0">
              <a:latin typeface="+mj-lt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747713" y="648725"/>
            <a:ext cx="3613150" cy="34766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ja-JP" altLang="en-US" sz="3200" b="1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バックグラウンド </a:t>
            </a:r>
            <a:br>
              <a:rPr lang="ja-JP" altLang="en-US" sz="3200" b="1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</a:br>
            <a:endParaRPr lang="en" sz="3200" b="1" dirty="0">
              <a:solidFill>
                <a:srgbClr val="00BEF2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4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576" y="1651971"/>
            <a:ext cx="2192667" cy="21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411017" y="159602"/>
            <a:ext cx="2872581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Background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バックグラウンド</a:t>
            </a:r>
            <a:endParaRPr lang="en-US" sz="28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1017" y="1709717"/>
            <a:ext cx="79432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</a:t>
            </a:r>
            <a:r>
              <a:rPr lang="en-US" dirty="0" smtClean="0"/>
              <a:t>3 </a:t>
            </a:r>
            <a:r>
              <a:rPr lang="en-US" dirty="0"/>
              <a:t>months of </a:t>
            </a:r>
            <a:r>
              <a:rPr lang="en-US" dirty="0" smtClean="0"/>
              <a:t>2017: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total number of tourists to </a:t>
            </a:r>
            <a:r>
              <a:rPr lang="en-US" dirty="0" err="1" smtClean="0"/>
              <a:t>Quangninh</a:t>
            </a:r>
            <a:r>
              <a:rPr lang="en-US" dirty="0" smtClean="0"/>
              <a:t> was about 3,769 million people, up 12% over the same period of 2016.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number of tourists to </a:t>
            </a:r>
            <a:r>
              <a:rPr lang="en-US" dirty="0" err="1" smtClean="0"/>
              <a:t>Halong</a:t>
            </a:r>
            <a:r>
              <a:rPr lang="en-US" dirty="0" smtClean="0"/>
              <a:t> Bay was about 928,900 people.</a:t>
            </a:r>
          </a:p>
          <a:p>
            <a:pPr lvl="1"/>
            <a:endParaRPr lang="en-US" dirty="0" smtClean="0"/>
          </a:p>
          <a:p>
            <a:pPr lvl="1"/>
            <a:r>
              <a:rPr lang="en-US" dirty="0"/>
              <a:t>	</a:t>
            </a:r>
            <a:r>
              <a:rPr lang="en-US" dirty="0" smtClean="0"/>
              <a:t>The </a:t>
            </a:r>
            <a:r>
              <a:rPr lang="en-US" dirty="0"/>
              <a:t>higher the number of tourists is, the greater the demand for accommodation and hotel services increases, resulting in the establishment of more hotels. 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Hotels face with difficulties in: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Booking.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Room services managing.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Using tools for management.</a:t>
            </a:r>
          </a:p>
        </p:txBody>
      </p:sp>
      <p:sp>
        <p:nvSpPr>
          <p:cNvPr id="7" name="Arc 6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5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779318" y="2815994"/>
            <a:ext cx="550718" cy="2389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1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417945" y="159602"/>
            <a:ext cx="2872581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Background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バックグラウンド</a:t>
            </a:r>
            <a:endParaRPr lang="en-US" sz="28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7945" y="2412269"/>
            <a:ext cx="64954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 a </a:t>
            </a:r>
            <a:r>
              <a:rPr lang="en-US" dirty="0" smtClean="0"/>
              <a:t>website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</a:t>
            </a:r>
            <a:r>
              <a:rPr lang="en-US" dirty="0" smtClean="0"/>
              <a:t>rand </a:t>
            </a:r>
            <a:r>
              <a:rPr lang="en-US" dirty="0"/>
              <a:t>the hotel’s </a:t>
            </a:r>
            <a:r>
              <a:rPr lang="en-US" dirty="0" smtClean="0"/>
              <a:t>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Offer </a:t>
            </a:r>
            <a:r>
              <a:rPr lang="en-US" dirty="0"/>
              <a:t>customers with a time-saving and efficient booking </a:t>
            </a:r>
            <a:r>
              <a:rPr lang="en-US" dirty="0" smtClean="0"/>
              <a:t>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Provide </a:t>
            </a:r>
            <a:r>
              <a:rPr lang="en-US" dirty="0"/>
              <a:t>favorable tool  for the hotel’s </a:t>
            </a:r>
            <a:r>
              <a:rPr lang="en-US" dirty="0" smtClean="0"/>
              <a:t>staffs.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401" y="2253093"/>
            <a:ext cx="1884217" cy="188421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17945" y="1794428"/>
            <a:ext cx="805873" cy="31662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fontAlgn="base"/>
            <a:r>
              <a:rPr lang="en-US" b="1" cap="small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I</a:t>
            </a:r>
            <a:r>
              <a:rPr lang="en-US" b="1" cap="small" dirty="0" smtClean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dea</a:t>
            </a:r>
            <a:endParaRPr lang="en-US" b="1" cap="small" dirty="0"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</a:endParaRPr>
          </a:p>
        </p:txBody>
      </p:sp>
      <p:sp>
        <p:nvSpPr>
          <p:cNvPr id="8" name="Arc 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54403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BEF2"/>
                </a:solidFill>
              </a:rPr>
              <a:pPr/>
              <a:t>8</a:t>
            </a:fld>
            <a:endParaRPr lang="en">
              <a:solidFill>
                <a:srgbClr val="00BEF2"/>
              </a:solidFill>
            </a:endParaRPr>
          </a:p>
        </p:txBody>
      </p:sp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737093" y="2648368"/>
            <a:ext cx="5819775" cy="90646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eaLnBrk="1" hangingPunct="1"/>
            <a:r>
              <a:rPr lang="en-US" sz="40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P</a:t>
            </a:r>
            <a:r>
              <a:rPr lang="en-US" sz="28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ROJECT</a:t>
            </a:r>
            <a:r>
              <a:rPr lang="en-US" sz="48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M</a:t>
            </a:r>
            <a:r>
              <a:rPr lang="en-US" sz="28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ANAGEMENT</a:t>
            </a:r>
            <a:r>
              <a:rPr lang="en-US" sz="48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/>
            </a:r>
            <a:br>
              <a:rPr lang="en-US" sz="48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</a:rPr>
              <a:t/>
            </a:r>
            <a:br>
              <a:rPr lang="en-US" sz="4800" dirty="0">
                <a:solidFill>
                  <a:schemeClr val="bg1"/>
                </a:solidFill>
                <a:latin typeface="+mj-lt"/>
              </a:rPr>
            </a:br>
            <a:endParaRPr lang="en" sz="4800" dirty="0">
              <a:latin typeface="+mj-lt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737093" y="636762"/>
            <a:ext cx="4641850" cy="34766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ja-JP" altLang="en-US" sz="3200" b="1" dirty="0">
                <a:solidFill>
                  <a:srgbClr val="00BEF2"/>
                </a:solidFill>
                <a:latin typeface="Muli" panose="020B0604020202020204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" sz="3200" b="1" dirty="0">
              <a:solidFill>
                <a:srgbClr val="00BEF2"/>
              </a:solidFill>
              <a:latin typeface="Muli" panose="020B0604020202020204" charset="0"/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7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758" y="1797444"/>
            <a:ext cx="2192667" cy="21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56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0"/>
            <a:ext cx="9139238" cy="1196975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3333"/>
              <a:buFont typeface="Muli"/>
              <a:buChar char="➜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>
              <a:buFont typeface="Muli"/>
              <a:buNone/>
            </a:pPr>
            <a:r>
              <a:rPr lang="en" smtClean="0"/>
              <a:t> </a:t>
            </a:r>
            <a:endParaRPr lang="en" dirty="0"/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8350" y="3030913"/>
            <a:ext cx="446137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Iteration 1: </a:t>
            </a:r>
            <a:r>
              <a:rPr lang="en-US" sz="2000" dirty="0" smtClean="0">
                <a:solidFill>
                  <a:schemeClr val="tx1"/>
                </a:solidFill>
              </a:rPr>
              <a:t>May 08</a:t>
            </a:r>
            <a:r>
              <a:rPr lang="en-US" sz="2000" baseline="30000" dirty="0" smtClean="0">
                <a:solidFill>
                  <a:schemeClr val="tx1"/>
                </a:solidFill>
              </a:rPr>
              <a:t>th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– </a:t>
            </a:r>
            <a:r>
              <a:rPr lang="en-US" sz="2000" dirty="0" smtClean="0">
                <a:solidFill>
                  <a:schemeClr val="tx1"/>
                </a:solidFill>
              </a:rPr>
              <a:t>Aug 25</a:t>
            </a:r>
            <a:r>
              <a:rPr lang="en-US" sz="2000" baseline="30000" dirty="0" smtClean="0">
                <a:solidFill>
                  <a:schemeClr val="tx1"/>
                </a:solidFill>
              </a:rPr>
              <a:t>th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58874" y="4451928"/>
            <a:ext cx="1681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Iterative Model </a:t>
            </a:r>
            <a:endParaRPr lang="en-US" sz="1600" b="1" dirty="0"/>
          </a:p>
        </p:txBody>
      </p:sp>
      <p:sp>
        <p:nvSpPr>
          <p:cNvPr id="9" name="Rectangle 8"/>
          <p:cNvSpPr/>
          <p:nvPr/>
        </p:nvSpPr>
        <p:spPr>
          <a:xfrm>
            <a:off x="-247203" y="1300666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000" cap="small" dirty="0">
                <a:solidFill>
                  <a:srgbClr val="44C7FF"/>
                </a:solidFill>
              </a:rPr>
              <a:t>Software development process</a:t>
            </a:r>
          </a:p>
          <a:p>
            <a:pPr marL="0" lvl="1" algn="ctr"/>
            <a:r>
              <a:rPr lang="ja-JP" altLang="en-US" sz="2000" b="1" cap="small" dirty="0">
                <a:solidFill>
                  <a:srgbClr val="44C7FF"/>
                </a:solidFill>
                <a:latin typeface="+mj-ea"/>
                <a:ea typeface="+mj-ea"/>
              </a:rPr>
              <a:t>ソフトウェア開発のプロセス</a:t>
            </a:r>
            <a:endParaRPr lang="en-US" sz="2000" b="1" cap="small" dirty="0">
              <a:solidFill>
                <a:srgbClr val="44C7FF"/>
              </a:solidFill>
              <a:latin typeface="+mj-ea"/>
              <a:ea typeface="+mj-ea"/>
            </a:endParaRPr>
          </a:p>
        </p:txBody>
      </p:sp>
      <p:sp>
        <p:nvSpPr>
          <p:cNvPr id="10" name="Arc 9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8</a:t>
            </a:r>
          </a:p>
        </p:txBody>
      </p:sp>
      <p:pic>
        <p:nvPicPr>
          <p:cNvPr id="10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006" y="1543514"/>
            <a:ext cx="447992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692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nqu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rem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1376</TotalTime>
  <Words>1268</Words>
  <Application>Microsoft Office PowerPoint</Application>
  <PresentationFormat>On-screen Show (16:9)</PresentationFormat>
  <Paragraphs>354</Paragraphs>
  <Slides>47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47</vt:i4>
      </vt:variant>
    </vt:vector>
  </HeadingPairs>
  <TitlesOfParts>
    <vt:vector size="69" baseType="lpstr">
      <vt:lpstr>.VnTeknical</vt:lpstr>
      <vt:lpstr>Wingdings</vt:lpstr>
      <vt:lpstr>Georgia</vt:lpstr>
      <vt:lpstr>Lato Light</vt:lpstr>
      <vt:lpstr>Muli</vt:lpstr>
      <vt:lpstr>Calibri Light</vt:lpstr>
      <vt:lpstr>Palatino Linotype</vt:lpstr>
      <vt:lpstr>Sketch Gothic</vt:lpstr>
      <vt:lpstr>Times New Roman</vt:lpstr>
      <vt:lpstr>Bebas Neue</vt:lpstr>
      <vt:lpstr>Arial</vt:lpstr>
      <vt:lpstr>Yu Mincho</vt:lpstr>
      <vt:lpstr>Verdana</vt:lpstr>
      <vt:lpstr>ＭＳ Ｐゴシック</vt:lpstr>
      <vt:lpstr>SimSun</vt:lpstr>
      <vt:lpstr>Montserrat</vt:lpstr>
      <vt:lpstr>Lato Regular</vt:lpstr>
      <vt:lpstr>Calibri</vt:lpstr>
      <vt:lpstr>Source Sans Pro</vt:lpstr>
      <vt:lpstr>Banquo template</vt:lpstr>
      <vt:lpstr>Gremio template</vt:lpstr>
      <vt:lpstr>Office Theme</vt:lpstr>
      <vt:lpstr>HOTEL WEBSITE</vt:lpstr>
      <vt:lpstr>ABOUT</vt:lpstr>
      <vt:lpstr>ABOUT US</vt:lpstr>
      <vt:lpstr>PowerPoint Presentation</vt:lpstr>
      <vt:lpstr>BACKGROUND</vt:lpstr>
      <vt:lpstr>PowerPoint Presentation</vt:lpstr>
      <vt:lpstr>PowerPoint Presentation</vt:lpstr>
      <vt:lpstr>PROJECT MANAGEMENT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 REQUIREMENT  SPECIFICATION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 DESIGN 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TESTING</vt:lpstr>
      <vt:lpstr>PowerPoint Presentation</vt:lpstr>
      <vt:lpstr>PowerPoint Presentation</vt:lpstr>
      <vt:lpstr>PowerPoint Presentation</vt:lpstr>
      <vt:lpstr>PowerPoint Presentation</vt:lpstr>
      <vt:lpstr>Test Environment and Tool</vt:lpstr>
      <vt:lpstr>THIS IS A SLIDE TITLE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LESSON LEARNED</vt:lpstr>
      <vt:lpstr>PowerPoint Presentation</vt:lpstr>
      <vt:lpstr>DEMO </vt:lpstr>
      <vt:lpstr>Q&amp;A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OUR CAPSTONE PROJECT</dc:title>
  <dc:creator>Dang Duy</dc:creator>
  <cp:lastModifiedBy>Vu Hoang</cp:lastModifiedBy>
  <cp:revision>123</cp:revision>
  <dcterms:modified xsi:type="dcterms:W3CDTF">2017-08-23T03:49:00Z</dcterms:modified>
</cp:coreProperties>
</file>